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notesSlide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9.xml.rels" ContentType="application/vnd.openxmlformats-package.relationships+xml"/>
  <Override PartName="/ppt/notesSlides/_rels/notesSlide5.xml.rels" ContentType="application/vnd.openxmlformats-package.relationships+xml"/>
  <Override PartName="/ppt/notesSlides/_rels/notesSlide4.xml.rels" ContentType="application/vnd.openxmlformats-package.relationships+xml"/>
  <Override PartName="/ppt/notesSlides/_rels/notesSlide3.xml.rels" ContentType="application/vnd.openxmlformats-package.relationships+xml"/>
  <Override PartName="/ppt/notesSlides/_rels/notesSlide2.xml.rels" ContentType="application/vnd.openxmlformats-package.relationships+xml"/>
  <Override PartName="/ppt/notesSlides/_rels/notesSlide8.xml.rels" ContentType="application/vnd.openxmlformats-package.relationships+xml"/>
  <Override PartName="/ppt/notesSlides/_rels/notesSlide1.xml.rels" ContentType="application/vnd.openxmlformats-package.relationships+xml"/>
  <Override PartName="/ppt/notesSlides/notesSlide6.xml" ContentType="application/vnd.openxmlformats-officedocument.presentationml.notesSlide+xml"/>
  <Override PartName="/ppt/notesSlides/notesSlide1.xml" ContentType="application/vnd.openxmlformats-officedocument.presentationml.notesSlide+xml"/>
  <Override PartName="/ppt/slides/slide10.xml" ContentType="application/vnd.openxmlformats-officedocument.presentationml.slide+xml"/>
  <Override PartName="/ppt/slides/slide9.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6.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19.png" ContentType="image/png"/>
  <Override PartName="/ppt/media/image17.jpeg" ContentType="image/jpeg"/>
  <Override PartName="/ppt/media/image14.png" ContentType="image/png"/>
  <Override PartName="/ppt/media/image16.png" ContentType="image/png"/>
  <Override PartName="/ppt/media/image12.png" ContentType="image/png"/>
  <Override PartName="/ppt/media/image15.jpeg" ContentType="image/jpeg"/>
  <Override PartName="/ppt/media/image13.png" ContentType="image/png"/>
  <Override PartName="/ppt/media/image10.png" ContentType="image/png"/>
  <Override PartName="/ppt/media/image9.png" ContentType="image/png"/>
  <Override PartName="/ppt/media/image8.png" ContentType="image/png"/>
  <Override PartName="/ppt/media/image6.png" ContentType="image/png"/>
  <Override PartName="/ppt/media/image5.png" ContentType="image/png"/>
  <Override PartName="/ppt/media/image18.png" ContentType="image/png"/>
  <Override PartName="/ppt/media/image4.png" ContentType="image/png"/>
  <Override PartName="/ppt/media/image7.png" ContentType="image/png"/>
  <Override PartName="/ppt/media/image3.png" ContentType="image/png"/>
  <Override PartName="/ppt/media/image2.png" ContentType="image/png"/>
  <Override PartName="/ppt/media/image1.png" ContentType="image/png"/>
  <Override PartName="/ppt/media/image11.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x="7772400" cy="100584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
</Relationships>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 name="PlaceHolder 1"/>
          <p:cNvSpPr>
            <a:spLocks noGrp="1"/>
          </p:cNvSpPr>
          <p:nvPr>
            <p:ph type="body"/>
          </p:nvPr>
        </p:nvSpPr>
        <p:spPr>
          <a:xfrm>
            <a:off x="685800" y="4343400"/>
            <a:ext cx="5486040" cy="4114440"/>
          </a:xfrm>
          <a:prstGeom prst="rect">
            <a:avLst/>
          </a:prstGeom>
        </p:spPr>
        <p:txBody>
          <a:bodyPr lIns="0" rIns="0" tIns="0" bIns="0"/>
          <a:p>
            <a:r>
              <a:rPr lang="fr-FR" sz="2000">
                <a:latin typeface="Arial"/>
              </a:rPr>
              <a:t>Cliquez pour modifier le format des notes</a:t>
            </a:r>
            <a:endParaRPr/>
          </a:p>
        </p:txBody>
      </p:sp>
      <p:sp>
        <p:nvSpPr>
          <p:cNvPr id="73" name="PlaceHolder 2"/>
          <p:cNvSpPr>
            <a:spLocks noGrp="1"/>
          </p:cNvSpPr>
          <p:nvPr>
            <p:ph type="body"/>
          </p:nvPr>
        </p:nvSpPr>
        <p:spPr>
          <a:xfrm>
            <a:off x="756000" y="5078520"/>
            <a:ext cx="6047640" cy="4811040"/>
          </a:xfrm>
          <a:prstGeom prst="rect">
            <a:avLst/>
          </a:prstGeom>
        </p:spPr>
        <p:txBody>
          <a:bodyPr lIns="0" rIns="0" tIns="0" bIns="0"/>
          <a:p>
            <a:r>
              <a:rPr lang="fr-FR" sz="2000">
                <a:latin typeface="Arial"/>
              </a:rPr>
              <a:t>Cliquez pour modifier le format des notes</a:t>
            </a:r>
            <a:endParaRPr/>
          </a:p>
        </p:txBody>
      </p:sp>
      <p:sp>
        <p:nvSpPr>
          <p:cNvPr id="74" name="PlaceHolder 3"/>
          <p:cNvSpPr>
            <a:spLocks noGrp="1"/>
          </p:cNvSpPr>
          <p:nvPr>
            <p:ph type="hdr"/>
          </p:nvPr>
        </p:nvSpPr>
        <p:spPr>
          <a:xfrm>
            <a:off x="0" y="0"/>
            <a:ext cx="3280680" cy="534240"/>
          </a:xfrm>
          <a:prstGeom prst="rect">
            <a:avLst/>
          </a:prstGeom>
        </p:spPr>
        <p:txBody>
          <a:bodyPr lIns="0" rIns="0" tIns="0" bIns="0"/>
          <a:p>
            <a:r>
              <a:rPr lang="fr-FR" sz="1400">
                <a:latin typeface="Times New Roman"/>
              </a:rPr>
              <a:t>&lt;en-tête&gt;</a:t>
            </a:r>
            <a:r>
              <a:rPr lang="fr-FR" sz="1400">
                <a:latin typeface="Times New Roman"/>
              </a:rPr>
              <a:t>&lt;en-tête&gt;</a:t>
            </a:r>
            <a:endParaRPr/>
          </a:p>
        </p:txBody>
      </p:sp>
      <p:sp>
        <p:nvSpPr>
          <p:cNvPr id="75" name="PlaceHolder 4"/>
          <p:cNvSpPr>
            <a:spLocks noGrp="1"/>
          </p:cNvSpPr>
          <p:nvPr>
            <p:ph type="dt"/>
          </p:nvPr>
        </p:nvSpPr>
        <p:spPr>
          <a:xfrm>
            <a:off x="4278960" y="0"/>
            <a:ext cx="3280680" cy="534240"/>
          </a:xfrm>
          <a:prstGeom prst="rect">
            <a:avLst/>
          </a:prstGeom>
        </p:spPr>
        <p:txBody>
          <a:bodyPr lIns="0" rIns="0" tIns="0" bIns="0"/>
          <a:p>
            <a:pPr algn="r"/>
            <a:r>
              <a:rPr lang="fr-FR" sz="1400">
                <a:latin typeface="Times New Roman"/>
              </a:rPr>
              <a:t>&lt;date/heure&gt;</a:t>
            </a:r>
            <a:r>
              <a:rPr lang="fr-FR" sz="1400">
                <a:latin typeface="Times New Roman"/>
              </a:rPr>
              <a:t>&lt;date/heure&gt;</a:t>
            </a:r>
            <a:endParaRPr/>
          </a:p>
        </p:txBody>
      </p:sp>
      <p:sp>
        <p:nvSpPr>
          <p:cNvPr id="76" name="PlaceHolder 5"/>
          <p:cNvSpPr>
            <a:spLocks noGrp="1"/>
          </p:cNvSpPr>
          <p:nvPr>
            <p:ph type="ftr"/>
          </p:nvPr>
        </p:nvSpPr>
        <p:spPr>
          <a:xfrm>
            <a:off x="0" y="10157400"/>
            <a:ext cx="3280680" cy="534240"/>
          </a:xfrm>
          <a:prstGeom prst="rect">
            <a:avLst/>
          </a:prstGeom>
        </p:spPr>
        <p:txBody>
          <a:bodyPr lIns="0" rIns="0" tIns="0" bIns="0" anchor="b"/>
          <a:p>
            <a:r>
              <a:rPr lang="fr-FR" sz="1400">
                <a:latin typeface="Times New Roman"/>
              </a:rPr>
              <a:t>&lt;pied de page&gt;</a:t>
            </a:r>
            <a:r>
              <a:rPr lang="fr-FR" sz="1400">
                <a:latin typeface="Times New Roman"/>
              </a:rPr>
              <a:t>&lt;pied de page&gt;</a:t>
            </a:r>
            <a:endParaRPr/>
          </a:p>
        </p:txBody>
      </p:sp>
      <p:sp>
        <p:nvSpPr>
          <p:cNvPr id="77" name="PlaceHolder 6"/>
          <p:cNvSpPr>
            <a:spLocks noGrp="1"/>
          </p:cNvSpPr>
          <p:nvPr>
            <p:ph type="sldNum"/>
          </p:nvPr>
        </p:nvSpPr>
        <p:spPr>
          <a:xfrm>
            <a:off x="4278960" y="10157400"/>
            <a:ext cx="3280680" cy="534240"/>
          </a:xfrm>
          <a:prstGeom prst="rect">
            <a:avLst/>
          </a:prstGeom>
        </p:spPr>
        <p:txBody>
          <a:bodyPr lIns="0" rIns="0" tIns="0" bIns="0" anchor="b"/>
          <a:p>
            <a:pPr algn="r"/>
            <a:fld id="{793CA879-1E01-4ADC-81D7-D819665628BE}" type="slidenum">
              <a:rPr lang="fr-FR" sz="1400">
                <a:latin typeface="Times New Roman"/>
              </a:rPr>
              <a:t>&lt;numéro&gt;</a:t>
            </a:fld>
            <a:fld id="{2EE9380C-B90C-465E-8C69-25BF0FDB0400}" type="slidenum">
              <a:rPr lang="fr-FR" sz="1400">
                <a:latin typeface="Times New Roman"/>
              </a:rPr>
              <a:t>&lt;numéro&gt;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4"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05"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5888D2CD-2A90-4F80-9B62-1EF381BDD29F}" type="slidenum">
              <a:rPr lang="fr-FR">
                <a:latin typeface="Arial"/>
              </a:rPr>
              <a:t>&lt;numéro&gt;</a:t>
            </a:fld>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6"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07"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270F4BE7-FAEF-4903-8423-7CC528A6267E}" type="slidenum">
              <a:rPr lang="fr-FR">
                <a:latin typeface="Arial"/>
              </a:rPr>
              <a:t>&lt;numéro&gt;</a:t>
            </a:fld>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8"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09"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3CC60AEB-7300-4526-B557-A40271A4CBB4}" type="slidenum">
              <a:rPr lang="fr-FR">
                <a:latin typeface="Arial"/>
              </a:rPr>
              <a:t>&lt;numéro&gt;</a:t>
            </a:fld>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0"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11"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BB7A6DD3-9110-4EE8-9788-0C44FA136D5E}" type="slidenum">
              <a:rPr lang="fr-FR">
                <a:latin typeface="Arial"/>
              </a:rPr>
              <a:t>&lt;numéro&gt;</a:t>
            </a:fld>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2"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13"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D6A176FF-761D-4A85-856C-323231956E32}" type="slidenum">
              <a:rPr lang="fr-FR">
                <a:latin typeface="Arial"/>
              </a:rPr>
              <a:t>&lt;numéro&gt;</a:t>
            </a:fld>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4"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15"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6BC5C9B4-1F45-49E5-9079-F6B63D91F83F}" type="slidenum">
              <a:rPr lang="fr-FR">
                <a:latin typeface="Arial"/>
              </a:rPr>
              <a:t>&lt;numéro&gt;</a:t>
            </a:fld>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6"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17"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A7D831F7-B706-442B-B898-8E71439B81C2}" type="slidenum">
              <a:rPr lang="fr-FR">
                <a:latin typeface="Arial"/>
              </a:rPr>
              <a:t>&lt;numéro&gt;</a:t>
            </a:fld>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18"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19"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9FECF2BC-C456-4836-A1C7-EE71DD9E5F96}" type="slidenum">
              <a:rPr lang="fr-FR">
                <a:latin typeface="Arial"/>
              </a:rPr>
              <a:t>&lt;numéro&gt;</a:t>
            </a:fld>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20"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221"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D1F5586C-DE58-4C54-95EF-F51A5DECF3DE}" type="slidenum">
              <a:rPr lang="fr-FR">
                <a:latin typeface="Arial"/>
              </a:rPr>
              <a:t>&lt;numéro&gt;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4" name="PlaceHolder 2"/>
          <p:cNvSpPr>
            <a:spLocks noGrp="1"/>
          </p:cNvSpPr>
          <p:nvPr>
            <p:ph type="body"/>
          </p:nvPr>
        </p:nvSpPr>
        <p:spPr>
          <a:xfrm>
            <a:off x="388440" y="2353320"/>
            <a:ext cx="6994800" cy="2782440"/>
          </a:xfrm>
          <a:prstGeom prst="rect">
            <a:avLst/>
          </a:prstGeom>
        </p:spPr>
        <p:txBody>
          <a:bodyPr lIns="0" rIns="0" tIns="0" bIns="0"/>
          <a:p>
            <a:endParaRPr/>
          </a:p>
        </p:txBody>
      </p:sp>
      <p:sp>
        <p:nvSpPr>
          <p:cNvPr id="25" name="PlaceHolder 3"/>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7"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28"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29" name="PlaceHolder 4"/>
          <p:cNvSpPr>
            <a:spLocks noGrp="1"/>
          </p:cNvSpPr>
          <p:nvPr>
            <p:ph type="body"/>
          </p:nvPr>
        </p:nvSpPr>
        <p:spPr>
          <a:xfrm>
            <a:off x="3972600" y="5400360"/>
            <a:ext cx="3413160" cy="2782440"/>
          </a:xfrm>
          <a:prstGeom prst="rect">
            <a:avLst/>
          </a:prstGeom>
        </p:spPr>
        <p:txBody>
          <a:bodyPr lIns="0" rIns="0" tIns="0" bIns="0"/>
          <a:p>
            <a:endParaRPr/>
          </a:p>
        </p:txBody>
      </p:sp>
      <p:sp>
        <p:nvSpPr>
          <p:cNvPr id="30" name="PlaceHolder 5"/>
          <p:cNvSpPr>
            <a:spLocks noGrp="1"/>
          </p:cNvSpPr>
          <p:nvPr>
            <p:ph type="body"/>
          </p:nvPr>
        </p:nvSpPr>
        <p:spPr>
          <a:xfrm>
            <a:off x="388440" y="5400360"/>
            <a:ext cx="3413160" cy="27824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2" name="PlaceHolder 2"/>
          <p:cNvSpPr>
            <a:spLocks noGrp="1"/>
          </p:cNvSpPr>
          <p:nvPr>
            <p:ph type="body"/>
          </p:nvPr>
        </p:nvSpPr>
        <p:spPr>
          <a:xfrm>
            <a:off x="388440" y="2353320"/>
            <a:ext cx="6994800" cy="5833440"/>
          </a:xfrm>
          <a:prstGeom prst="rect">
            <a:avLst/>
          </a:prstGeom>
        </p:spPr>
        <p:txBody>
          <a:bodyPr lIns="0" rIns="0" tIns="0" bIns="0"/>
          <a:p>
            <a:endParaRPr/>
          </a:p>
        </p:txBody>
      </p:sp>
      <p:sp>
        <p:nvSpPr>
          <p:cNvPr id="33" name="PlaceHolder 3"/>
          <p:cNvSpPr>
            <a:spLocks noGrp="1"/>
          </p:cNvSpPr>
          <p:nvPr>
            <p:ph type="body"/>
          </p:nvPr>
        </p:nvSpPr>
        <p:spPr>
          <a:xfrm>
            <a:off x="388440" y="2353320"/>
            <a:ext cx="6994800" cy="5833440"/>
          </a:xfrm>
          <a:prstGeom prst="rect">
            <a:avLst/>
          </a:prstGeom>
        </p:spPr>
        <p:txBody>
          <a:bodyPr lIns="0" rIns="0" tIns="0" bIns="0"/>
          <a:p>
            <a:endParaRPr/>
          </a:p>
        </p:txBody>
      </p:sp>
      <p:pic>
        <p:nvPicPr>
          <p:cNvPr id="34" name="" descr=""/>
          <p:cNvPicPr/>
          <p:nvPr/>
        </p:nvPicPr>
        <p:blipFill>
          <a:blip r:embed="rId2"/>
          <a:stretch>
            <a:fillRect/>
          </a:stretch>
        </p:blipFill>
        <p:spPr>
          <a:xfrm>
            <a:off x="388440" y="2479680"/>
            <a:ext cx="6994800" cy="5580720"/>
          </a:xfrm>
          <a:prstGeom prst="rect">
            <a:avLst/>
          </a:prstGeom>
          <a:ln>
            <a:noFill/>
          </a:ln>
        </p:spPr>
      </p:pic>
      <p:pic>
        <p:nvPicPr>
          <p:cNvPr id="35" name="" descr=""/>
          <p:cNvPicPr/>
          <p:nvPr/>
        </p:nvPicPr>
        <p:blipFill>
          <a:blip r:embed="rId3"/>
          <a:stretch>
            <a:fillRect/>
          </a:stretch>
        </p:blipFill>
        <p:spPr>
          <a:xfrm>
            <a:off x="388440" y="2479680"/>
            <a:ext cx="6994800" cy="558072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9" name="PlaceHolder 2"/>
          <p:cNvSpPr>
            <a:spLocks noGrp="1"/>
          </p:cNvSpPr>
          <p:nvPr>
            <p:ph type="subTitle"/>
          </p:nvPr>
        </p:nvSpPr>
        <p:spPr>
          <a:xfrm>
            <a:off x="388440" y="2353320"/>
            <a:ext cx="6994800" cy="583380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1" name="PlaceHolder 2"/>
          <p:cNvSpPr>
            <a:spLocks noGrp="1"/>
          </p:cNvSpPr>
          <p:nvPr>
            <p:ph type="body"/>
          </p:nvPr>
        </p:nvSpPr>
        <p:spPr>
          <a:xfrm>
            <a:off x="388440" y="2353320"/>
            <a:ext cx="6994800" cy="583344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3"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44" name="PlaceHolder 3"/>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388440" y="401040"/>
            <a:ext cx="6994800" cy="778464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8"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49" name="PlaceHolder 3"/>
          <p:cNvSpPr>
            <a:spLocks noGrp="1"/>
          </p:cNvSpPr>
          <p:nvPr>
            <p:ph type="body"/>
          </p:nvPr>
        </p:nvSpPr>
        <p:spPr>
          <a:xfrm>
            <a:off x="388440" y="5400360"/>
            <a:ext cx="3413160" cy="2782440"/>
          </a:xfrm>
          <a:prstGeom prst="rect">
            <a:avLst/>
          </a:prstGeom>
        </p:spPr>
        <p:txBody>
          <a:bodyPr lIns="0" rIns="0" tIns="0" bIns="0"/>
          <a:p>
            <a:endParaRPr/>
          </a:p>
        </p:txBody>
      </p:sp>
      <p:sp>
        <p:nvSpPr>
          <p:cNvPr id="50" name="PlaceHolder 4"/>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 name="PlaceHolder 2"/>
          <p:cNvSpPr>
            <a:spLocks noGrp="1"/>
          </p:cNvSpPr>
          <p:nvPr>
            <p:ph type="subTitle"/>
          </p:nvPr>
        </p:nvSpPr>
        <p:spPr>
          <a:xfrm>
            <a:off x="388440" y="2353320"/>
            <a:ext cx="6994800" cy="583380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2"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53"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54" name="PlaceHolder 4"/>
          <p:cNvSpPr>
            <a:spLocks noGrp="1"/>
          </p:cNvSpPr>
          <p:nvPr>
            <p:ph type="body"/>
          </p:nvPr>
        </p:nvSpPr>
        <p:spPr>
          <a:xfrm>
            <a:off x="3972600" y="5400360"/>
            <a:ext cx="3413160" cy="278244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6"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57"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58" name="PlaceHolder 4"/>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0" name="PlaceHolder 2"/>
          <p:cNvSpPr>
            <a:spLocks noGrp="1"/>
          </p:cNvSpPr>
          <p:nvPr>
            <p:ph type="body"/>
          </p:nvPr>
        </p:nvSpPr>
        <p:spPr>
          <a:xfrm>
            <a:off x="388440" y="2353320"/>
            <a:ext cx="6994800" cy="2782440"/>
          </a:xfrm>
          <a:prstGeom prst="rect">
            <a:avLst/>
          </a:prstGeom>
        </p:spPr>
        <p:txBody>
          <a:bodyPr lIns="0" rIns="0" tIns="0" bIns="0"/>
          <a:p>
            <a:endParaRPr/>
          </a:p>
        </p:txBody>
      </p:sp>
      <p:sp>
        <p:nvSpPr>
          <p:cNvPr id="61" name="PlaceHolder 3"/>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3"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64"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65" name="PlaceHolder 4"/>
          <p:cNvSpPr>
            <a:spLocks noGrp="1"/>
          </p:cNvSpPr>
          <p:nvPr>
            <p:ph type="body"/>
          </p:nvPr>
        </p:nvSpPr>
        <p:spPr>
          <a:xfrm>
            <a:off x="3972600" y="5400360"/>
            <a:ext cx="3413160" cy="2782440"/>
          </a:xfrm>
          <a:prstGeom prst="rect">
            <a:avLst/>
          </a:prstGeom>
        </p:spPr>
        <p:txBody>
          <a:bodyPr lIns="0" rIns="0" tIns="0" bIns="0"/>
          <a:p>
            <a:endParaRPr/>
          </a:p>
        </p:txBody>
      </p:sp>
      <p:sp>
        <p:nvSpPr>
          <p:cNvPr id="66" name="PlaceHolder 5"/>
          <p:cNvSpPr>
            <a:spLocks noGrp="1"/>
          </p:cNvSpPr>
          <p:nvPr>
            <p:ph type="body"/>
          </p:nvPr>
        </p:nvSpPr>
        <p:spPr>
          <a:xfrm>
            <a:off x="388440" y="5400360"/>
            <a:ext cx="3413160" cy="278244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8" name="PlaceHolder 2"/>
          <p:cNvSpPr>
            <a:spLocks noGrp="1"/>
          </p:cNvSpPr>
          <p:nvPr>
            <p:ph type="body"/>
          </p:nvPr>
        </p:nvSpPr>
        <p:spPr>
          <a:xfrm>
            <a:off x="388440" y="2353320"/>
            <a:ext cx="6994800" cy="5833440"/>
          </a:xfrm>
          <a:prstGeom prst="rect">
            <a:avLst/>
          </a:prstGeom>
        </p:spPr>
        <p:txBody>
          <a:bodyPr lIns="0" rIns="0" tIns="0" bIns="0"/>
          <a:p>
            <a:endParaRPr/>
          </a:p>
        </p:txBody>
      </p:sp>
      <p:sp>
        <p:nvSpPr>
          <p:cNvPr id="69" name="PlaceHolder 3"/>
          <p:cNvSpPr>
            <a:spLocks noGrp="1"/>
          </p:cNvSpPr>
          <p:nvPr>
            <p:ph type="body"/>
          </p:nvPr>
        </p:nvSpPr>
        <p:spPr>
          <a:xfrm>
            <a:off x="388440" y="2353320"/>
            <a:ext cx="6994800" cy="5833440"/>
          </a:xfrm>
          <a:prstGeom prst="rect">
            <a:avLst/>
          </a:prstGeom>
        </p:spPr>
        <p:txBody>
          <a:bodyPr lIns="0" rIns="0" tIns="0" bIns="0"/>
          <a:p>
            <a:endParaRPr/>
          </a:p>
        </p:txBody>
      </p:sp>
      <p:pic>
        <p:nvPicPr>
          <p:cNvPr id="70" name="" descr=""/>
          <p:cNvPicPr/>
          <p:nvPr/>
        </p:nvPicPr>
        <p:blipFill>
          <a:blip r:embed="rId2"/>
          <a:stretch>
            <a:fillRect/>
          </a:stretch>
        </p:blipFill>
        <p:spPr>
          <a:xfrm>
            <a:off x="388440" y="2479680"/>
            <a:ext cx="6994800" cy="5580720"/>
          </a:xfrm>
          <a:prstGeom prst="rect">
            <a:avLst/>
          </a:prstGeom>
          <a:ln>
            <a:noFill/>
          </a:ln>
        </p:spPr>
      </p:pic>
      <p:pic>
        <p:nvPicPr>
          <p:cNvPr id="71" name="" descr=""/>
          <p:cNvPicPr/>
          <p:nvPr/>
        </p:nvPicPr>
        <p:blipFill>
          <a:blip r:embed="rId3"/>
          <a:stretch>
            <a:fillRect/>
          </a:stretch>
        </p:blipFill>
        <p:spPr>
          <a:xfrm>
            <a:off x="388440" y="2479680"/>
            <a:ext cx="6994800" cy="558072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 name="PlaceHolder 2"/>
          <p:cNvSpPr>
            <a:spLocks noGrp="1"/>
          </p:cNvSpPr>
          <p:nvPr>
            <p:ph type="body"/>
          </p:nvPr>
        </p:nvSpPr>
        <p:spPr>
          <a:xfrm>
            <a:off x="388440" y="2353320"/>
            <a:ext cx="6994800" cy="5833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7"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8" name="PlaceHolder 3"/>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388440" y="401040"/>
            <a:ext cx="6994800" cy="778464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12"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13" name="PlaceHolder 3"/>
          <p:cNvSpPr>
            <a:spLocks noGrp="1"/>
          </p:cNvSpPr>
          <p:nvPr>
            <p:ph type="body"/>
          </p:nvPr>
        </p:nvSpPr>
        <p:spPr>
          <a:xfrm>
            <a:off x="388440" y="5400360"/>
            <a:ext cx="3413160" cy="2782440"/>
          </a:xfrm>
          <a:prstGeom prst="rect">
            <a:avLst/>
          </a:prstGeom>
        </p:spPr>
        <p:txBody>
          <a:bodyPr lIns="0" rIns="0" tIns="0" bIns="0"/>
          <a:p>
            <a:endParaRPr/>
          </a:p>
        </p:txBody>
      </p:sp>
      <p:sp>
        <p:nvSpPr>
          <p:cNvPr id="14" name="PlaceHolder 4"/>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16"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17"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18" name="PlaceHolder 4"/>
          <p:cNvSpPr>
            <a:spLocks noGrp="1"/>
          </p:cNvSpPr>
          <p:nvPr>
            <p:ph type="body"/>
          </p:nvPr>
        </p:nvSpPr>
        <p:spPr>
          <a:xfrm>
            <a:off x="3972600" y="5400360"/>
            <a:ext cx="3413160" cy="27824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0"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21"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22" name="PlaceHolder 4"/>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88800" y="402840"/>
            <a:ext cx="6994440" cy="1676160"/>
          </a:xfrm>
          <a:prstGeom prst="rect">
            <a:avLst/>
          </a:prstGeom>
        </p:spPr>
        <p:txBody>
          <a:bodyPr lIns="0" rIns="0" tIns="0" bIns="0" anchor="ctr"/>
          <a:p>
            <a:pPr algn="ctr"/>
            <a:r>
              <a:rPr lang="fr-FR" sz="4400">
                <a:latin typeface="Arial"/>
              </a:rPr>
              <a:t>Cliquez pour éditer le format du texte-titre</a:t>
            </a:r>
            <a:endParaRPr/>
          </a:p>
        </p:txBody>
      </p:sp>
      <p:sp>
        <p:nvSpPr>
          <p:cNvPr id="1" name="PlaceHolder 2"/>
          <p:cNvSpPr>
            <a:spLocks noGrp="1"/>
          </p:cNvSpPr>
          <p:nvPr>
            <p:ph type="body"/>
          </p:nvPr>
        </p:nvSpPr>
        <p:spPr>
          <a:xfrm>
            <a:off x="388440" y="2353320"/>
            <a:ext cx="6994800" cy="5833440"/>
          </a:xfrm>
          <a:prstGeom prst="rect">
            <a:avLst/>
          </a:prstGeom>
        </p:spPr>
        <p:txBody>
          <a:bodyPr lIns="0" rIns="0" tIns="0" bIns="0"/>
          <a:p>
            <a:pPr>
              <a:buSzPct val="45000"/>
              <a:buFont typeface="StarSymbol"/>
              <a:buChar char=""/>
            </a:pPr>
            <a:r>
              <a:rPr lang="fr-FR" sz="3200">
                <a:latin typeface="Arial"/>
              </a:rPr>
              <a:t>Cliquez pour éditer le format du plan de texte</a:t>
            </a:r>
            <a:endParaRPr/>
          </a:p>
          <a:p>
            <a:pPr lvl="1">
              <a:buSzPct val="75000"/>
              <a:buFont typeface="StarSymbol"/>
              <a:buChar char=""/>
            </a:pPr>
            <a:r>
              <a:rPr lang="fr-FR" sz="2800">
                <a:latin typeface="Arial"/>
              </a:rPr>
              <a:t>Second niveau de plan</a:t>
            </a:r>
            <a:endParaRPr/>
          </a:p>
          <a:p>
            <a:pPr lvl="2">
              <a:buSzPct val="45000"/>
              <a:buFont typeface="StarSymbol"/>
              <a:buChar char=""/>
            </a:pPr>
            <a:r>
              <a:rPr lang="fr-FR" sz="2400">
                <a:latin typeface="Arial"/>
              </a:rPr>
              <a:t>Troisième niveau de plan</a:t>
            </a:r>
            <a:endParaRPr/>
          </a:p>
          <a:p>
            <a:pPr lvl="3">
              <a:buSzPct val="75000"/>
              <a:buFont typeface="StarSymbol"/>
              <a:buChar char=""/>
            </a:pPr>
            <a:r>
              <a:rPr lang="fr-FR" sz="2000">
                <a:latin typeface="Arial"/>
              </a:rPr>
              <a:t>Quatrième niveau de plan</a:t>
            </a:r>
            <a:endParaRPr/>
          </a:p>
          <a:p>
            <a:pPr lvl="4">
              <a:buSzPct val="45000"/>
              <a:buFont typeface="StarSymbol"/>
              <a:buChar char=""/>
            </a:pPr>
            <a:r>
              <a:rPr lang="fr-FR" sz="2000">
                <a:latin typeface="Arial"/>
              </a:rPr>
              <a:t>Cinquième niveau de plan</a:t>
            </a:r>
            <a:endParaRPr/>
          </a:p>
          <a:p>
            <a:pPr lvl="5">
              <a:buSzPct val="45000"/>
              <a:buFont typeface="StarSymbol"/>
              <a:buChar char=""/>
            </a:pPr>
            <a:r>
              <a:rPr lang="fr-FR" sz="2000">
                <a:latin typeface="Arial"/>
              </a:rPr>
              <a:t>Sixième niveau de plan</a:t>
            </a:r>
            <a:endParaRPr/>
          </a:p>
          <a:p>
            <a:pPr lvl="6">
              <a:buSzPct val="45000"/>
              <a:buFont typeface="StarSymbol"/>
              <a:buChar char=""/>
            </a:pPr>
            <a:r>
              <a:rPr lang="fr-FR" sz="2000">
                <a:latin typeface="Arial"/>
              </a:rPr>
              <a:t>Septième niveau de plan</a:t>
            </a:r>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388440" y="401040"/>
            <a:ext cx="6994800" cy="1679040"/>
          </a:xfrm>
          <a:prstGeom prst="rect">
            <a:avLst/>
          </a:prstGeom>
        </p:spPr>
        <p:txBody>
          <a:bodyPr lIns="0" rIns="0" tIns="0" bIns="0" anchor="ctr"/>
          <a:p>
            <a:pPr algn="ctr"/>
            <a:r>
              <a:rPr lang="fr-FR" sz="4400">
                <a:latin typeface="Arial"/>
              </a:rPr>
              <a:t>Cliquez pour éditer le format du texte-titre</a:t>
            </a:r>
            <a:endParaRPr/>
          </a:p>
        </p:txBody>
      </p:sp>
      <p:sp>
        <p:nvSpPr>
          <p:cNvPr id="37" name="PlaceHolder 2"/>
          <p:cNvSpPr>
            <a:spLocks noGrp="1"/>
          </p:cNvSpPr>
          <p:nvPr>
            <p:ph type="body"/>
          </p:nvPr>
        </p:nvSpPr>
        <p:spPr>
          <a:xfrm>
            <a:off x="388440" y="2353320"/>
            <a:ext cx="6994800" cy="5833440"/>
          </a:xfrm>
          <a:prstGeom prst="rect">
            <a:avLst/>
          </a:prstGeom>
        </p:spPr>
        <p:txBody>
          <a:bodyPr lIns="0" rIns="0" tIns="0" bIns="0"/>
          <a:p>
            <a:pPr>
              <a:buSzPct val="45000"/>
              <a:buFont typeface="StarSymbol"/>
              <a:buChar char=""/>
            </a:pPr>
            <a:r>
              <a:rPr lang="fr-FR" sz="3200">
                <a:latin typeface="Arial"/>
              </a:rPr>
              <a:t>Cliquez pour éditer le format du plan de texte</a:t>
            </a:r>
            <a:endParaRPr/>
          </a:p>
          <a:p>
            <a:pPr lvl="1">
              <a:buSzPct val="75000"/>
              <a:buFont typeface="StarSymbol"/>
              <a:buChar char=""/>
            </a:pPr>
            <a:r>
              <a:rPr lang="fr-FR" sz="2800">
                <a:latin typeface="Arial"/>
              </a:rPr>
              <a:t>Second niveau de plan</a:t>
            </a:r>
            <a:endParaRPr/>
          </a:p>
          <a:p>
            <a:pPr lvl="2">
              <a:buSzPct val="45000"/>
              <a:buFont typeface="StarSymbol"/>
              <a:buChar char=""/>
            </a:pPr>
            <a:r>
              <a:rPr lang="fr-FR" sz="2400">
                <a:latin typeface="Arial"/>
              </a:rPr>
              <a:t>Troisième niveau de plan</a:t>
            </a:r>
            <a:endParaRPr/>
          </a:p>
          <a:p>
            <a:pPr lvl="3">
              <a:buSzPct val="75000"/>
              <a:buFont typeface="StarSymbol"/>
              <a:buChar char=""/>
            </a:pPr>
            <a:r>
              <a:rPr lang="fr-FR" sz="2000">
                <a:latin typeface="Arial"/>
              </a:rPr>
              <a:t>Quatrième niveau de plan</a:t>
            </a:r>
            <a:endParaRPr/>
          </a:p>
          <a:p>
            <a:pPr lvl="4">
              <a:buSzPct val="45000"/>
              <a:buFont typeface="StarSymbol"/>
              <a:buChar char=""/>
            </a:pPr>
            <a:r>
              <a:rPr lang="fr-FR" sz="2000">
                <a:latin typeface="Arial"/>
              </a:rPr>
              <a:t>Cinquième niveau de plan</a:t>
            </a:r>
            <a:endParaRPr/>
          </a:p>
          <a:p>
            <a:pPr lvl="5">
              <a:buSzPct val="45000"/>
              <a:buFont typeface="StarSymbol"/>
              <a:buChar char=""/>
            </a:pPr>
            <a:r>
              <a:rPr lang="fr-FR" sz="2000">
                <a:latin typeface="Arial"/>
              </a:rPr>
              <a:t>Sixième niveau de plan</a:t>
            </a:r>
            <a:endParaRPr/>
          </a:p>
          <a:p>
            <a:pPr lvl="6">
              <a:buSzPct val="45000"/>
              <a:buFont typeface="StarSymbol"/>
              <a:buChar char=""/>
            </a:pPr>
            <a:r>
              <a:rPr lang="fr-FR" sz="2000">
                <a:latin typeface="Arial"/>
              </a:rPr>
              <a:t>Septième niveau de plan</a:t>
            </a:r>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Relationship Id="rId3"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image" Target="../media/image7.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0" Type="http://schemas.openxmlformats.org/officeDocument/2006/relationships/image" Target="../media/image15.jpeg"/><Relationship Id="rId11" Type="http://schemas.openxmlformats.org/officeDocument/2006/relationships/image" Target="../media/image16.png"/><Relationship Id="rId12" Type="http://schemas.openxmlformats.org/officeDocument/2006/relationships/slideLayout" Target="../slideLayouts/slideLayout3.xml"/><Relationship Id="rId13"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image" Target="../media/image18.png"/><Relationship Id="rId3" Type="http://schemas.openxmlformats.org/officeDocument/2006/relationships/image" Target="../media/image19.png"/><Relationship Id="rId4" Type="http://schemas.openxmlformats.org/officeDocument/2006/relationships/slideLayout" Target="../slideLayouts/slideLayout3.xml"/><Relationship Id="rId5"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8" name="CustomShape 1"/>
          <p:cNvSpPr/>
          <p:nvPr/>
        </p:nvSpPr>
        <p:spPr>
          <a:xfrm>
            <a:off x="2475720" y="7872120"/>
            <a:ext cx="5331960" cy="638640"/>
          </a:xfrm>
          <a:prstGeom prst="rect">
            <a:avLst/>
          </a:prstGeom>
          <a:noFill/>
          <a:ln>
            <a:noFill/>
          </a:ln>
        </p:spPr>
        <p:txBody>
          <a:bodyPr wrap="none" lIns="90000" rIns="90000" tIns="45000" bIns="45000"/>
          <a:p>
            <a:pPr algn="r">
              <a:lnSpc>
                <a:spcPct val="100000"/>
              </a:lnSpc>
            </a:pPr>
            <a:r>
              <a:rPr lang="fr-FR" sz="3600">
                <a:solidFill>
                  <a:srgbClr val="000000"/>
                </a:solidFill>
                <a:latin typeface="Futura Condensed"/>
              </a:rPr>
              <a:t>CREATIVE COMPUTING</a:t>
            </a:r>
            <a:endParaRPr/>
          </a:p>
        </p:txBody>
      </p:sp>
      <p:sp>
        <p:nvSpPr>
          <p:cNvPr id="79" name="CustomShape 2"/>
          <p:cNvSpPr/>
          <p:nvPr/>
        </p:nvSpPr>
        <p:spPr>
          <a:xfrm>
            <a:off x="3028680" y="8517240"/>
            <a:ext cx="4504320" cy="303120"/>
          </a:xfrm>
          <a:prstGeom prst="rect">
            <a:avLst/>
          </a:prstGeom>
          <a:noFill/>
          <a:ln>
            <a:noFill/>
          </a:ln>
        </p:spPr>
        <p:txBody>
          <a:bodyPr wrap="none" lIns="90000" rIns="90000" tIns="45000" bIns="45000"/>
          <a:p>
            <a:pPr algn="r">
              <a:lnSpc>
                <a:spcPct val="100000"/>
              </a:lnSpc>
            </a:pPr>
            <a:r>
              <a:rPr lang="fr-FR" sz="1400">
                <a:solidFill>
                  <a:srgbClr val="000000"/>
                </a:solidFill>
                <a:latin typeface="Futura Condensed"/>
              </a:rPr>
              <a:t>Karen Brennan | Christan Balch | Michelle Chung</a:t>
            </a:r>
            <a:endParaRPr/>
          </a:p>
        </p:txBody>
      </p:sp>
      <p:sp>
        <p:nvSpPr>
          <p:cNvPr id="80" name="CustomShape 3"/>
          <p:cNvSpPr/>
          <p:nvPr/>
        </p:nvSpPr>
        <p:spPr>
          <a:xfrm>
            <a:off x="3802320" y="8795880"/>
            <a:ext cx="3608280" cy="303120"/>
          </a:xfrm>
          <a:prstGeom prst="rect">
            <a:avLst/>
          </a:prstGeom>
          <a:noFill/>
          <a:ln>
            <a:noFill/>
          </a:ln>
        </p:spPr>
        <p:txBody>
          <a:bodyPr wrap="none" lIns="90000" rIns="90000" tIns="45000" bIns="45000"/>
          <a:p>
            <a:pPr algn="r">
              <a:lnSpc>
                <a:spcPct val="100000"/>
              </a:lnSpc>
            </a:pPr>
            <a:r>
              <a:rPr lang="fr-FR" sz="1400">
                <a:solidFill>
                  <a:srgbClr val="000000"/>
                </a:solidFill>
                <a:latin typeface="Futura Condensed"/>
              </a:rPr>
              <a:t>Harvard Graduate School of Education</a:t>
            </a:r>
            <a:endParaRPr/>
          </a:p>
        </p:txBody>
      </p:sp>
      <p:sp>
        <p:nvSpPr>
          <p:cNvPr id="81" name="CustomShape 4"/>
          <p:cNvSpPr/>
          <p:nvPr/>
        </p:nvSpPr>
        <p:spPr>
          <a:xfrm>
            <a:off x="-12600" y="6661800"/>
            <a:ext cx="6706080" cy="1074600"/>
          </a:xfrm>
          <a:prstGeom prst="rect">
            <a:avLst/>
          </a:prstGeom>
          <a:solidFill>
            <a:srgbClr val="ea6a09"/>
          </a:solidFill>
          <a:ln w="9360">
            <a:noFill/>
          </a:ln>
        </p:spPr>
      </p:sp>
    </p:spTree>
  </p:cSld>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3" name="CustomShape 1"/>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6</a:t>
            </a:r>
            <a:endParaRPr/>
          </a:p>
        </p:txBody>
      </p:sp>
    </p:spTree>
  </p:cSld>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2" name="CustomShape 1"/>
          <p:cNvSpPr/>
          <p:nvPr/>
        </p:nvSpPr>
        <p:spPr>
          <a:xfrm flipH="1">
            <a:off x="175680" y="2285640"/>
            <a:ext cx="7601040" cy="478800"/>
          </a:xfrm>
          <a:prstGeom prst="rect">
            <a:avLst/>
          </a:prstGeom>
          <a:solidFill>
            <a:srgbClr val="000000"/>
          </a:solidFill>
          <a:ln w="9360">
            <a:noFill/>
          </a:ln>
        </p:spPr>
      </p:sp>
      <p:sp>
        <p:nvSpPr>
          <p:cNvPr id="83" name="CustomShape 2"/>
          <p:cNvSpPr/>
          <p:nvPr/>
        </p:nvSpPr>
        <p:spPr>
          <a:xfrm>
            <a:off x="453600" y="3044880"/>
            <a:ext cx="6858360" cy="14909760"/>
          </a:xfrm>
          <a:prstGeom prst="rect">
            <a:avLst/>
          </a:prstGeom>
          <a:noFill/>
          <a:ln>
            <a:noFill/>
          </a:ln>
        </p:spPr>
        <p:txBody>
          <a:bodyPr lIns="90000" rIns="90000" tIns="45000" bIns="45000"/>
          <a:p>
            <a:pPr>
              <a:lnSpc>
                <a:spcPct val="110000"/>
              </a:lnSpc>
            </a:pPr>
            <a:r>
              <a:rPr b="1" lang="fr-FR" sz="1200">
                <a:solidFill>
                  <a:srgbClr val="000000"/>
                </a:solidFill>
                <a:latin typeface="Futura Condensed"/>
              </a:rPr>
              <a:t>BACKGROUND . . . . . . . . . . . . . . . . . . . . . . . . . . . . . . . . . . . . . . . . . . . . . . . . . . . . . . . . . . . . 1</a:t>
            </a:r>
            <a:endParaRPr/>
          </a:p>
          <a:p>
            <a:pPr>
              <a:lnSpc>
                <a:spcPct val="110000"/>
              </a:lnSpc>
            </a:pPr>
            <a:r>
              <a:rPr lang="fr-FR" sz="1200">
                <a:solidFill>
                  <a:srgbClr val="000000"/>
                </a:solidFill>
                <a:latin typeface="Futura Condensed"/>
              </a:rPr>
              <a:t>What is Creative Computing? . . . . . . . . . . . . . . . . . . . . . . . . . . . . . . . . . . . . . . . . . . . . . . . . . . . . . . . . . . . . . . . . . . . 1</a:t>
            </a:r>
            <a:endParaRPr/>
          </a:p>
          <a:p>
            <a:pPr>
              <a:lnSpc>
                <a:spcPct val="110000"/>
              </a:lnSpc>
            </a:pPr>
            <a:r>
              <a:rPr lang="fr-FR" sz="1200">
                <a:solidFill>
                  <a:srgbClr val="000000"/>
                </a:solidFill>
                <a:latin typeface="Futura Condensed"/>
              </a:rPr>
              <a:t>What is Scratch? . . . . . . . . . . . . . . . . . . . . . . . . . . . . . . . . . . . . . . . . . . . . . . . . . . . . . . . . . . . . . . . . . . . . . . . . . . . . . . . . 2</a:t>
            </a:r>
            <a:endParaRPr/>
          </a:p>
          <a:p>
            <a:pPr>
              <a:lnSpc>
                <a:spcPct val="110000"/>
              </a:lnSpc>
            </a:pPr>
            <a:r>
              <a:rPr lang="fr-FR" sz="1200">
                <a:solidFill>
                  <a:srgbClr val="000000"/>
                </a:solidFill>
                <a:latin typeface="Futura Condensed"/>
              </a:rPr>
              <a:t>What is this guide? . . . . . . . . . . . . . . . . . . . . . . . . . . . . . . . . . . . . . . . . . . . . . . . . . . . . . . . . . . . . . . . . . . . . . . . . . . . . . 2</a:t>
            </a:r>
            <a:endParaRPr/>
          </a:p>
          <a:p>
            <a:pPr>
              <a:lnSpc>
                <a:spcPct val="110000"/>
              </a:lnSpc>
            </a:pPr>
            <a:r>
              <a:rPr lang="fr-FR" sz="1200">
                <a:solidFill>
                  <a:srgbClr val="000000"/>
                </a:solidFill>
                <a:latin typeface="Futura Condensed"/>
              </a:rPr>
              <a:t>Who is this guide for? . . . . . . . . . . . . . . . . . . . . . . . . . . . . . . . . . . . . . . . . . . . . . . . . . . . . . . . . . . . . . . . . . . . . . . . . . . 3</a:t>
            </a:r>
            <a:endParaRPr/>
          </a:p>
          <a:p>
            <a:pPr>
              <a:lnSpc>
                <a:spcPct val="110000"/>
              </a:lnSpc>
            </a:pPr>
            <a:r>
              <a:rPr lang="fr-FR" sz="1200">
                <a:solidFill>
                  <a:srgbClr val="000000"/>
                </a:solidFill>
                <a:latin typeface="Futura Condensed"/>
              </a:rPr>
              <a:t>What do I need in order to use this guide? . . . . . . . . . . . . . . . . . . . . . . . . . . . . . . . . . . . . . . . . . . . . . . . . . . . . . 3</a:t>
            </a:r>
            <a:endParaRPr/>
          </a:p>
          <a:p>
            <a:pPr>
              <a:lnSpc>
                <a:spcPct val="110000"/>
              </a:lnSpc>
            </a:pPr>
            <a:r>
              <a:rPr lang="fr-FR" sz="1200">
                <a:solidFill>
                  <a:srgbClr val="000000"/>
                </a:solidFill>
                <a:latin typeface="Futura Condensed"/>
              </a:rPr>
              <a:t>What is included in this guide? . . . . . . . . . . . . . . . . . . . . . . . . . . . . . . . . . . . . . . . . . . . . . . . . . . . . . . . . . . . . . . . 4</a:t>
            </a:r>
            <a:endParaRPr/>
          </a:p>
          <a:p>
            <a:pPr>
              <a:lnSpc>
                <a:spcPct val="110000"/>
              </a:lnSpc>
            </a:pPr>
            <a:r>
              <a:rPr lang="fr-FR" sz="1200">
                <a:solidFill>
                  <a:srgbClr val="000000"/>
                </a:solidFill>
                <a:latin typeface="Futura Condensed"/>
              </a:rPr>
              <a:t>How should I use this guide? . . . . . . . . . . . . . . . . . . . . . . . . . . . . . . . . . . . . . . . . . . . . . . . . . . . . . . . . . . . . . . . . . . . 5</a:t>
            </a:r>
            <a:endParaRPr/>
          </a:p>
          <a:p>
            <a:pPr>
              <a:lnSpc>
                <a:spcPct val="110000"/>
              </a:lnSpc>
            </a:pPr>
            <a:r>
              <a:rPr lang="fr-FR" sz="1200">
                <a:solidFill>
                  <a:srgbClr val="000000"/>
                </a:solidFill>
                <a:latin typeface="Futura Condensed"/>
              </a:rPr>
              <a:t>Where did this guide come from? . . . . . . . . . . . . . . . . . . . . . . . . . . . . . . . . . . . . . . . . . . . . . . . . . . . . . . . . . . . . . . 5</a:t>
            </a:r>
            <a:endParaRPr/>
          </a:p>
          <a:p>
            <a:pPr>
              <a:lnSpc>
                <a:spcPct val="110000"/>
              </a:lnSpc>
            </a:pPr>
            <a:endParaRPr/>
          </a:p>
          <a:p>
            <a:pPr>
              <a:lnSpc>
                <a:spcPct val="110000"/>
              </a:lnSpc>
            </a:pPr>
            <a:r>
              <a:rPr b="1" lang="fr-FR" sz="1200">
                <a:solidFill>
                  <a:srgbClr val="000000"/>
                </a:solidFill>
                <a:latin typeface="Futura Condensed"/>
              </a:rPr>
              <a:t>UNIT 0 – GETTING STARTED . . . . . . . . . . . . . . . . . . . . . . . . . . . . . . . . . . . . . . . . . . . . . . . . . 7</a:t>
            </a:r>
            <a:endParaRPr/>
          </a:p>
          <a:p>
            <a:pPr>
              <a:lnSpc>
                <a:spcPct val="110000"/>
              </a:lnSpc>
            </a:pPr>
            <a:r>
              <a:rPr lang="fr-FR" sz="1200">
                <a:solidFill>
                  <a:srgbClr val="000000"/>
                </a:solidFill>
                <a:latin typeface="Futura Condensed"/>
              </a:rPr>
              <a:t>Introducing Scratch . . . . . . . . . . . . . . . . . . . . . . . . . . . . . . . . . . . . . . . . . . . . . . . . . . . . . . . . . . . . . . . . . . . . . . . 10</a:t>
            </a:r>
            <a:endParaRPr/>
          </a:p>
          <a:p>
            <a:pPr>
              <a:lnSpc>
                <a:spcPct val="110000"/>
              </a:lnSpc>
            </a:pPr>
            <a:r>
              <a:rPr lang="fr-FR" sz="1200">
                <a:solidFill>
                  <a:srgbClr val="000000"/>
                </a:solidFill>
                <a:latin typeface="Futura Condensed"/>
              </a:rPr>
              <a:t>Scratch Account . . . . . . . . . . . . . . . . . . . . . . . . . . . . . . . . . . . . . . . . . . . . . . . . . . . . . . . . . . . . . . . . . . . . . . . 12</a:t>
            </a:r>
            <a:endParaRPr/>
          </a:p>
          <a:p>
            <a:pPr>
              <a:lnSpc>
                <a:spcPct val="110000"/>
              </a:lnSpc>
            </a:pPr>
            <a:r>
              <a:rPr lang="fr-FR" sz="1200">
                <a:solidFill>
                  <a:srgbClr val="000000"/>
                </a:solidFill>
                <a:latin typeface="Futura Condensed"/>
              </a:rPr>
              <a:t>Design Journal . . . . . . . . . . . . . . . . . . . . . . . . . . . . . . . . . . . . . . . . . . . . . . . . . . . . . . . . . . . . . . . . . . . . . . . 14</a:t>
            </a:r>
            <a:endParaRPr/>
          </a:p>
          <a:p>
            <a:pPr>
              <a:lnSpc>
                <a:spcPct val="110000"/>
              </a:lnSpc>
            </a:pPr>
            <a:r>
              <a:rPr lang="fr-FR" sz="1200">
                <a:solidFill>
                  <a:srgbClr val="000000"/>
                </a:solidFill>
                <a:latin typeface="Futura Condensed"/>
              </a:rPr>
              <a:t>Scratch Surprise . . . . . . . . . . . . . . . . . . . . . . . . . . . . . . . . . . . . . . . . . . . . . . . . . . . . . . . . . . . . . . . . . . . . . . . 16</a:t>
            </a:r>
            <a:endParaRPr/>
          </a:p>
          <a:p>
            <a:pPr>
              <a:lnSpc>
                <a:spcPct val="110000"/>
              </a:lnSpc>
            </a:pPr>
            <a:r>
              <a:rPr lang="fr-FR" sz="1200">
                <a:solidFill>
                  <a:srgbClr val="000000"/>
                </a:solidFill>
                <a:latin typeface="Futura Condensed"/>
              </a:rPr>
              <a:t>Scratch Studio . . . . . . . . . . . . . . . . . . . . . . . . . . . . . . . . . . . . . . . . . . . . . . . . . . . . . . . . . . . . . . . . . . . . . . . 18</a:t>
            </a:r>
            <a:endParaRPr/>
          </a:p>
          <a:p>
            <a:pPr>
              <a:lnSpc>
                <a:spcPct val="110000"/>
              </a:lnSpc>
            </a:pPr>
            <a:r>
              <a:rPr lang="fr-FR" sz="1200">
                <a:solidFill>
                  <a:srgbClr val="000000"/>
                </a:solidFill>
                <a:latin typeface="Futura Condensed"/>
              </a:rPr>
              <a:t>Critique Group . . . . . . . . . . . . . . . . . . . . . . . . . . . . . . . . . . . . . . . . . . . . . . . . . . . . . . . . . . . . . . . . . . . . . . . 20</a:t>
            </a:r>
            <a:endParaRPr/>
          </a:p>
          <a:p>
            <a:pPr>
              <a:lnSpc>
                <a:spcPct val="110000"/>
              </a:lnSpc>
            </a:pPr>
            <a:endParaRPr/>
          </a:p>
          <a:p>
            <a:pPr>
              <a:lnSpc>
                <a:spcPct val="110000"/>
              </a:lnSpc>
            </a:pPr>
            <a:r>
              <a:rPr b="1" lang="fr-FR" sz="1200">
                <a:solidFill>
                  <a:srgbClr val="000000"/>
                </a:solidFill>
                <a:latin typeface="Futura Condensed"/>
              </a:rPr>
              <a:t>UNIT 1 – EXPLORING . . . . . . . . . . . . . . . . . . . . . . . . . . . . . . . . . . . . . . . . . . . . . . . . . 23</a:t>
            </a:r>
            <a:endParaRPr/>
          </a:p>
          <a:p>
            <a:pPr>
              <a:lnSpc>
                <a:spcPct val="110000"/>
              </a:lnSpc>
            </a:pPr>
            <a:r>
              <a:rPr lang="fr-FR" sz="1200">
                <a:solidFill>
                  <a:srgbClr val="000000"/>
                </a:solidFill>
                <a:latin typeface="Futura Condensed"/>
              </a:rPr>
              <a:t>Programmed to Dance . . . . . . . . . . . . . . . . . . . . . . . . . . . . . . . . . . . . . . . . . . . . . . . . . . . . . . . . . . . . . . . . . . . . . . . 26</a:t>
            </a:r>
            <a:endParaRPr/>
          </a:p>
          <a:p>
            <a:pPr>
              <a:lnSpc>
                <a:spcPct val="110000"/>
              </a:lnSpc>
            </a:pPr>
            <a:r>
              <a:rPr lang="fr-FR" sz="1200">
                <a:solidFill>
                  <a:srgbClr val="000000"/>
                </a:solidFill>
                <a:latin typeface="Futura Condensed"/>
              </a:rPr>
              <a:t>Step-By-Step . . . . . . . . . . . . . . . . . . . . . . . . . . . . . . . . . . . . . . . . . . . . . . . . . . . . . . . . . . . . . . . . . . . . . . . 28</a:t>
            </a:r>
            <a:endParaRPr/>
          </a:p>
          <a:p>
            <a:pPr>
              <a:lnSpc>
                <a:spcPct val="110000"/>
              </a:lnSpc>
            </a:pPr>
            <a:r>
              <a:rPr lang="fr-FR" sz="1200">
                <a:solidFill>
                  <a:srgbClr val="000000"/>
                </a:solidFill>
                <a:latin typeface="Futura Condensed"/>
              </a:rPr>
              <a:t>10 Blocks . . . . . . . . . . . . . . . . . . . . . . . . . . . . . . . . . . . . . . . . . . . . . . . . . . . . . . . . . . . . . . . . . . . . . . . 30</a:t>
            </a:r>
            <a:endParaRPr/>
          </a:p>
          <a:p>
            <a:pPr>
              <a:lnSpc>
                <a:spcPct val="110000"/>
              </a:lnSpc>
            </a:pPr>
            <a:r>
              <a:rPr lang="fr-FR" sz="1200">
                <a:solidFill>
                  <a:srgbClr val="000000"/>
                </a:solidFill>
                <a:latin typeface="Futura Condensed"/>
              </a:rPr>
              <a:t>My Studio . . . . . . . . . . . . . . . . . . . . . . . . . . . . . . . . . . . . . . . . . . . . . . . . . . . . . . . . . . . . . . . . . . . . . . . 32</a:t>
            </a:r>
            <a:endParaRPr/>
          </a:p>
          <a:p>
            <a:pPr>
              <a:lnSpc>
                <a:spcPct val="110000"/>
              </a:lnSpc>
            </a:pPr>
            <a:r>
              <a:rPr lang="fr-FR" sz="1200">
                <a:solidFill>
                  <a:srgbClr val="000000"/>
                </a:solidFill>
                <a:latin typeface="Futura Condensed"/>
              </a:rPr>
              <a:t>Debug It! . . . . . . . . . . . . . . . . . . . . . . . . . . . . . . . . . . . . . . . . . . . . . . . . . . . . . . . . . . . . . . . . . . . . . . . . . . . . 34</a:t>
            </a:r>
            <a:endParaRPr/>
          </a:p>
          <a:p>
            <a:pPr>
              <a:lnSpc>
                <a:spcPct val="110000"/>
              </a:lnSpc>
            </a:pPr>
            <a:r>
              <a:rPr lang="fr-FR" sz="1200">
                <a:solidFill>
                  <a:srgbClr val="000000"/>
                </a:solidFill>
                <a:latin typeface="Futura Condensed"/>
              </a:rPr>
              <a:t>About Me . . . . . . . . . . . . . . . . . . . . . . . . . . . . . . . . . . . . . . . . . . . . . . . . . . . . . . . . . . . . . . . . . . . . . . . 36</a:t>
            </a:r>
            <a:endParaRPr/>
          </a:p>
          <a:p>
            <a:pPr>
              <a:lnSpc>
                <a:spcPct val="110000"/>
              </a:lnSpc>
            </a:pPr>
            <a:endParaRPr/>
          </a:p>
          <a:p>
            <a:pPr>
              <a:lnSpc>
                <a:spcPct val="110000"/>
              </a:lnSpc>
            </a:pPr>
            <a:r>
              <a:rPr b="1" lang="fr-FR" sz="1200">
                <a:solidFill>
                  <a:srgbClr val="000000"/>
                </a:solidFill>
                <a:latin typeface="Futura Condensed"/>
              </a:rPr>
              <a:t>UNIT 2 – ANIMATIONS . . . . . . . . . . . . . . . . . . . . . . . . . . . . . . . . . . . . . . . . . . . . . . . . . . . . 39</a:t>
            </a:r>
            <a:endParaRPr/>
          </a:p>
          <a:p>
            <a:pPr>
              <a:lnSpc>
                <a:spcPct val="110000"/>
              </a:lnSpc>
            </a:pPr>
            <a:r>
              <a:rPr lang="fr-FR" sz="1200">
                <a:solidFill>
                  <a:srgbClr val="000000"/>
                </a:solidFill>
                <a:latin typeface="Futura Condensed"/>
              </a:rPr>
              <a:t>Performing Scripts . . . . . . . . . . . . . . . . . . . . . . . . . . . . . . . . . . . . . . . . . . . . . . . . . . . . . . . . . . . . . . . . . . . . . . . 42</a:t>
            </a:r>
            <a:endParaRPr/>
          </a:p>
          <a:p>
            <a:pPr>
              <a:lnSpc>
                <a:spcPct val="110000"/>
              </a:lnSpc>
            </a:pPr>
            <a:r>
              <a:rPr lang="fr-FR" sz="1200">
                <a:solidFill>
                  <a:srgbClr val="000000"/>
                </a:solidFill>
                <a:latin typeface="Futura Condensed"/>
              </a:rPr>
              <a:t>Build-A-Band . . . . . . . . . . . . . . . . . . . . . . . . . . . . . . . . . . . . . . . . . . . . . . . . . . . . . . . . . . . . . . . . . . . . . . . 44</a:t>
            </a:r>
            <a:endParaRPr/>
          </a:p>
          <a:p>
            <a:pPr>
              <a:lnSpc>
                <a:spcPct val="110000"/>
              </a:lnSpc>
            </a:pPr>
            <a:r>
              <a:rPr lang="fr-FR" sz="1200">
                <a:solidFill>
                  <a:srgbClr val="000000"/>
                </a:solidFill>
                <a:latin typeface="Futura Condensed"/>
              </a:rPr>
              <a:t>Orange Square, Purple Circle . . . . . . . . . . . . . . . . . . . . . . . . . . . . . . . . . . . . . . . . . . . . . . . . . . . . . . . . . . . . . . . . . . . . . . . 46</a:t>
            </a:r>
            <a:endParaRPr/>
          </a:p>
          <a:p>
            <a:pPr>
              <a:lnSpc>
                <a:spcPct val="110000"/>
              </a:lnSpc>
            </a:pPr>
            <a:r>
              <a:rPr lang="fr-FR" sz="1200">
                <a:solidFill>
                  <a:srgbClr val="000000"/>
                </a:solidFill>
                <a:latin typeface="Futura Condensed"/>
              </a:rPr>
              <a:t>It’s Alive! . . . . . . . . . . . . . . . . . . . . . . . . . . . . . . . . . . . . . . . . . . . . . . . . . . . . . . . . . . . . . . . . . . . . . . . 48</a:t>
            </a:r>
            <a:endParaRPr/>
          </a:p>
          <a:p>
            <a:pPr>
              <a:lnSpc>
                <a:spcPct val="110000"/>
              </a:lnSpc>
            </a:pPr>
            <a:r>
              <a:rPr lang="fr-FR" sz="1200">
                <a:solidFill>
                  <a:srgbClr val="000000"/>
                </a:solidFill>
                <a:latin typeface="Futura Condensed"/>
              </a:rPr>
              <a:t>Debug It! . . . . . . . . . . . . . . . . . . . . . . . . . . . . . . . . . . . . . . . . . . . . . . . . . . . . . . . . . . . . . . . . . . . . . . . . . . . . 50</a:t>
            </a:r>
            <a:endParaRPr/>
          </a:p>
          <a:p>
            <a:pPr>
              <a:lnSpc>
                <a:spcPct val="110000"/>
              </a:lnSpc>
            </a:pPr>
            <a:r>
              <a:rPr lang="fr-FR" sz="1200">
                <a:solidFill>
                  <a:srgbClr val="000000"/>
                </a:solidFill>
                <a:latin typeface="Futura Condensed"/>
              </a:rPr>
              <a:t>Music Video . . . . . . . . . . . . . . . . . . . . . . . . . . . . . . . . . . . . . . . . . . . . . . . . . . . . . . . . . . . . . . . . . . . . . . . 52</a:t>
            </a:r>
            <a:endParaRPr/>
          </a:p>
        </p:txBody>
      </p:sp>
      <p:sp>
        <p:nvSpPr>
          <p:cNvPr id="84" name="CustomShape 3"/>
          <p:cNvSpPr/>
          <p:nvPr/>
        </p:nvSpPr>
        <p:spPr>
          <a:xfrm>
            <a:off x="457200" y="464040"/>
            <a:ext cx="3585960" cy="2512800"/>
          </a:xfrm>
          <a:prstGeom prst="rect">
            <a:avLst/>
          </a:prstGeom>
          <a:noFill/>
          <a:ln>
            <a:noFill/>
          </a:ln>
        </p:spPr>
        <p:txBody>
          <a:bodyPr lIns="90000" rIns="90000" tIns="45000" bIns="45000"/>
          <a:p>
            <a:pPr>
              <a:lnSpc>
                <a:spcPct val="100000"/>
              </a:lnSpc>
            </a:pPr>
            <a:r>
              <a:rPr lang="fr-FR" sz="5300">
                <a:solidFill>
                  <a:srgbClr val="000000"/>
                </a:solidFill>
                <a:latin typeface="Futura Condensed"/>
              </a:rPr>
              <a:t>TABLE OF CONTENTS</a:t>
            </a:r>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5" name="CustomShape 1"/>
          <p:cNvSpPr/>
          <p:nvPr/>
        </p:nvSpPr>
        <p:spPr>
          <a:xfrm>
            <a:off x="1440" y="662760"/>
            <a:ext cx="7579800" cy="478800"/>
          </a:xfrm>
          <a:prstGeom prst="rect">
            <a:avLst/>
          </a:prstGeom>
          <a:solidFill>
            <a:srgbClr val="000000"/>
          </a:solidFill>
          <a:ln w="9360">
            <a:noFill/>
          </a:ln>
        </p:spPr>
      </p:sp>
      <p:sp>
        <p:nvSpPr>
          <p:cNvPr id="86" name="CustomShape 2"/>
          <p:cNvSpPr/>
          <p:nvPr/>
        </p:nvSpPr>
        <p:spPr>
          <a:xfrm>
            <a:off x="456120" y="1404720"/>
            <a:ext cx="6858360" cy="16513920"/>
          </a:xfrm>
          <a:prstGeom prst="rect">
            <a:avLst/>
          </a:prstGeom>
          <a:noFill/>
          <a:ln>
            <a:noFill/>
          </a:ln>
        </p:spPr>
        <p:txBody>
          <a:bodyPr lIns="90000" rIns="90000" tIns="45000" bIns="45000"/>
          <a:p>
            <a:pPr>
              <a:lnSpc>
                <a:spcPct val="110000"/>
              </a:lnSpc>
            </a:pPr>
            <a:r>
              <a:rPr b="1" lang="fr-FR" sz="1200">
                <a:solidFill>
                  <a:srgbClr val="000000"/>
                </a:solidFill>
                <a:latin typeface="Futura Condensed"/>
              </a:rPr>
              <a:t>UNIT 3 – STORIES . . . . . . . . . . . . . . . . . . . . . . . . . . . . . . . . . . . . . . . . . . . . . . . . . . . . 55</a:t>
            </a:r>
            <a:endParaRPr/>
          </a:p>
          <a:p>
            <a:pPr>
              <a:lnSpc>
                <a:spcPct val="110000"/>
              </a:lnSpc>
            </a:pPr>
            <a:r>
              <a:rPr lang="fr-FR" sz="1200">
                <a:solidFill>
                  <a:srgbClr val="000000"/>
                </a:solidFill>
                <a:latin typeface="Futura Condensed"/>
              </a:rPr>
              <a:t>Characters . . . . . . . . . . . . . . . . . . . . . . . . . . . . . . . . . . . . . . . . . . . . . . . . . . . . . . . . . . . . . . . . . . . . . . . 58</a:t>
            </a:r>
            <a:endParaRPr/>
          </a:p>
          <a:p>
            <a:pPr>
              <a:lnSpc>
                <a:spcPct val="110000"/>
              </a:lnSpc>
            </a:pPr>
            <a:r>
              <a:rPr lang="fr-FR" sz="1200">
                <a:solidFill>
                  <a:srgbClr val="000000"/>
                </a:solidFill>
                <a:latin typeface="Futura Condensed"/>
              </a:rPr>
              <a:t>Conversations . . . . . . . . . . . . . . . . . . . . . . . . . . . . . . . . . . . . . . . . . . . . . . . . . . . . . . . . . . . . . . . . . . . . . . . 60</a:t>
            </a:r>
            <a:endParaRPr/>
          </a:p>
          <a:p>
            <a:pPr>
              <a:lnSpc>
                <a:spcPct val="110000"/>
              </a:lnSpc>
            </a:pPr>
            <a:r>
              <a:rPr lang="fr-FR" sz="1200">
                <a:solidFill>
                  <a:srgbClr val="000000"/>
                </a:solidFill>
                <a:latin typeface="Futura Condensed"/>
              </a:rPr>
              <a:t>Scenes . . . . . . . . . . . . . . . . . . . . . . . . . . . . . . . . . . . . . . . . . . . . . . . . . . . . . . . . . . . . . . . . . . . . . . . 62</a:t>
            </a:r>
            <a:endParaRPr/>
          </a:p>
          <a:p>
            <a:pPr>
              <a:lnSpc>
                <a:spcPct val="110000"/>
              </a:lnSpc>
            </a:pPr>
            <a:r>
              <a:rPr lang="fr-FR" sz="1200">
                <a:solidFill>
                  <a:srgbClr val="000000"/>
                </a:solidFill>
                <a:latin typeface="Futura Condensed"/>
              </a:rPr>
              <a:t>Debug It! . . . . . . . . . . . . . . . . . . . . . . . . . . . . . . . . . . . . . . . . . . . . . . . . . . . . . . . . . . . . . . . . . . . . . . . . . . . . 64</a:t>
            </a:r>
            <a:endParaRPr/>
          </a:p>
          <a:p>
            <a:pPr>
              <a:lnSpc>
                <a:spcPct val="110000"/>
              </a:lnSpc>
            </a:pPr>
            <a:r>
              <a:rPr lang="fr-FR" sz="1200">
                <a:solidFill>
                  <a:srgbClr val="000000"/>
                </a:solidFill>
                <a:latin typeface="Futura Condensed"/>
              </a:rPr>
              <a:t>Creature Construction . . . . . . . . . . . . . . . . . . . . . . . . . . . . . . . . . . . . . . . . . . . . . . . . . . . . . . . . . . . . . . . . . . . . . . . 66</a:t>
            </a:r>
            <a:endParaRPr/>
          </a:p>
          <a:p>
            <a:pPr>
              <a:lnSpc>
                <a:spcPct val="110000"/>
              </a:lnSpc>
            </a:pPr>
            <a:r>
              <a:rPr lang="fr-FR" sz="1200">
                <a:solidFill>
                  <a:srgbClr val="000000"/>
                </a:solidFill>
                <a:latin typeface="Futura Condensed"/>
              </a:rPr>
              <a:t>Pass It On . . . . . . . . . . . . . . . . . . . . . . . . . . . . . . . . . . . . . . . . . . . . . . . . . . . . . . . . . . . . . . . . . . . . . . . 68</a:t>
            </a:r>
            <a:endParaRPr/>
          </a:p>
          <a:p>
            <a:pPr>
              <a:lnSpc>
                <a:spcPct val="110000"/>
              </a:lnSpc>
            </a:pPr>
            <a:endParaRPr/>
          </a:p>
          <a:p>
            <a:pPr>
              <a:lnSpc>
                <a:spcPct val="110000"/>
              </a:lnSpc>
            </a:pPr>
            <a:r>
              <a:rPr b="1" lang="fr-FR" sz="1200">
                <a:solidFill>
                  <a:srgbClr val="000000"/>
                </a:solidFill>
                <a:latin typeface="Futura Condensed"/>
              </a:rPr>
              <a:t>UNIT 4 – GAMES . . . . . . . . . . . . . . . . . . . . . . . . . . . . . . . . . . . . . . . . . . . . . . . . . . . . 71</a:t>
            </a:r>
            <a:endParaRPr/>
          </a:p>
          <a:p>
            <a:pPr>
              <a:lnSpc>
                <a:spcPct val="110000"/>
              </a:lnSpc>
            </a:pPr>
            <a:r>
              <a:rPr lang="fr-FR" sz="1200">
                <a:solidFill>
                  <a:srgbClr val="000000"/>
                </a:solidFill>
                <a:latin typeface="Futura Condensed"/>
              </a:rPr>
              <a:t>Dream Game List . . . . . . . . . . . . . . . . . . . . . . . . . . . . . . . . . . . . . . . . . . . . . . . . . . . . . . . . . . . . . . . . . . . . . . . 74</a:t>
            </a:r>
            <a:endParaRPr/>
          </a:p>
          <a:p>
            <a:pPr>
              <a:lnSpc>
                <a:spcPct val="110000"/>
              </a:lnSpc>
            </a:pPr>
            <a:r>
              <a:rPr lang="fr-FR" sz="1200">
                <a:solidFill>
                  <a:srgbClr val="000000"/>
                </a:solidFill>
                <a:latin typeface="Futura Condensed"/>
              </a:rPr>
              <a:t>Starter Games . . . . . . . . . . . . . . . . . . . . . . . . . . . . . . . . . . . . . . . . . . . . . . . . . . . . . . . . . . . . . . . . . . . . . . . 76</a:t>
            </a:r>
            <a:endParaRPr/>
          </a:p>
          <a:p>
            <a:pPr>
              <a:lnSpc>
                <a:spcPct val="110000"/>
              </a:lnSpc>
            </a:pPr>
            <a:r>
              <a:rPr lang="fr-FR" sz="1200">
                <a:solidFill>
                  <a:srgbClr val="000000"/>
                </a:solidFill>
                <a:latin typeface="Futura Condensed"/>
              </a:rPr>
              <a:t>Score . . . . . . . . . . . . . . . . . . . . . . . . . . . . . . . . . . . . . . . . . . . . . . . . . . . . . . . . . . . . . . . . . . . . . . . . . . . 80</a:t>
            </a:r>
            <a:endParaRPr/>
          </a:p>
          <a:p>
            <a:pPr>
              <a:lnSpc>
                <a:spcPct val="110000"/>
              </a:lnSpc>
            </a:pPr>
            <a:r>
              <a:rPr lang="fr-FR" sz="1200">
                <a:solidFill>
                  <a:srgbClr val="000000"/>
                </a:solidFill>
                <a:latin typeface="Futura Condensed"/>
              </a:rPr>
              <a:t>Extensions . . . . . . . . . . . . . . . . . . . . . . . . . . . . . . . . . . . . . . . . . . . . . . . . . . . . . . . . . . . . . . . . . . . . . . . 82</a:t>
            </a:r>
            <a:endParaRPr/>
          </a:p>
          <a:p>
            <a:pPr>
              <a:lnSpc>
                <a:spcPct val="110000"/>
              </a:lnSpc>
            </a:pPr>
            <a:r>
              <a:rPr lang="fr-FR" sz="1200">
                <a:solidFill>
                  <a:srgbClr val="000000"/>
                </a:solidFill>
                <a:latin typeface="Futura Condensed"/>
              </a:rPr>
              <a:t>Interactions . . . . . . . . . . . . . . . . . . . . . . . . . . . . . . . . . . . . . . . . . . . . . . . . . . . . . . . . . . . . . . . . . . . . . . . 84</a:t>
            </a:r>
            <a:endParaRPr/>
          </a:p>
          <a:p>
            <a:pPr>
              <a:lnSpc>
                <a:spcPct val="110000"/>
              </a:lnSpc>
            </a:pPr>
            <a:r>
              <a:rPr lang="fr-FR" sz="1200">
                <a:solidFill>
                  <a:srgbClr val="000000"/>
                </a:solidFill>
                <a:latin typeface="Futura Condensed"/>
              </a:rPr>
              <a:t>Debug It! . . . . . . . . . . . . . . . . . . . . . . . . . . . . . . . . . . . . . . . . . . . . . . . . . . . . . . . . . . . . . . . . . . . . . . . . . . . . 86</a:t>
            </a:r>
            <a:endParaRPr/>
          </a:p>
          <a:p>
            <a:pPr>
              <a:lnSpc>
                <a:spcPct val="110000"/>
              </a:lnSpc>
            </a:pPr>
            <a:endParaRPr/>
          </a:p>
          <a:p>
            <a:pPr>
              <a:lnSpc>
                <a:spcPct val="110000"/>
              </a:lnSpc>
            </a:pPr>
            <a:r>
              <a:rPr b="1" lang="fr-FR" sz="1200">
                <a:solidFill>
                  <a:srgbClr val="000000"/>
                </a:solidFill>
                <a:latin typeface="Futura Condensed"/>
              </a:rPr>
              <a:t>UNIT 5 – DIVING DEEPER . . . . . . . . . . . . . . . . . . . . . . . . . . . . . . . . . . . . . . . . . . . . . . . . . 89</a:t>
            </a:r>
            <a:endParaRPr/>
          </a:p>
          <a:p>
            <a:pPr>
              <a:lnSpc>
                <a:spcPct val="110000"/>
              </a:lnSpc>
            </a:pPr>
            <a:r>
              <a:rPr lang="fr-FR" sz="1200">
                <a:solidFill>
                  <a:srgbClr val="000000"/>
                </a:solidFill>
                <a:latin typeface="Futura Condensed"/>
              </a:rPr>
              <a:t>Know Want Learn . . . . . . . . . . . . . . . . . . . . . . . . . . . . . . . . . . . . . . . . . . . . . . . . . . . . . . . . . . . . . . . . . . . . . . . 92</a:t>
            </a:r>
            <a:endParaRPr/>
          </a:p>
          <a:p>
            <a:pPr>
              <a:lnSpc>
                <a:spcPct val="110000"/>
              </a:lnSpc>
            </a:pPr>
            <a:r>
              <a:rPr lang="fr-FR" sz="1200">
                <a:solidFill>
                  <a:srgbClr val="000000"/>
                </a:solidFill>
                <a:latin typeface="Futura Condensed"/>
              </a:rPr>
              <a:t>Round Two . . . . . . . . . . . . . . . . . . . . . . . . . . . . . . . . . . . . . . . . . . . . . . . . . . . . . . . . . . . . . . . . . . . . . . . 94</a:t>
            </a:r>
            <a:endParaRPr/>
          </a:p>
          <a:p>
            <a:pPr>
              <a:lnSpc>
                <a:spcPct val="110000"/>
              </a:lnSpc>
            </a:pPr>
            <a:r>
              <a:rPr lang="fr-FR" sz="1200">
                <a:solidFill>
                  <a:srgbClr val="000000"/>
                </a:solidFill>
                <a:latin typeface="Futura Condensed"/>
              </a:rPr>
              <a:t>Advanced Concepts . . . . . . . . . . . . . . . . . . . . . . . . . . . . . . . . . . . . . . . . . . . . . . . . . . . . . . . . . . . . . . . . . . . . . . . 96</a:t>
            </a:r>
            <a:endParaRPr/>
          </a:p>
          <a:p>
            <a:pPr>
              <a:lnSpc>
                <a:spcPct val="110000"/>
              </a:lnSpc>
            </a:pPr>
            <a:r>
              <a:rPr lang="fr-FR" sz="1200">
                <a:solidFill>
                  <a:srgbClr val="000000"/>
                </a:solidFill>
                <a:latin typeface="Futura Condensed"/>
              </a:rPr>
              <a:t>Hardware &amp; Extensions . . . . . . . . . . . . . . . . . . . . . . . . . . . . . . . . . . . . . . . . . . . . . . . . . . . . . . . . . . . . . . . . . . . . . . . 100</a:t>
            </a:r>
            <a:endParaRPr/>
          </a:p>
          <a:p>
            <a:pPr>
              <a:lnSpc>
                <a:spcPct val="110000"/>
              </a:lnSpc>
            </a:pPr>
            <a:r>
              <a:rPr lang="fr-FR" sz="1200">
                <a:solidFill>
                  <a:srgbClr val="000000"/>
                </a:solidFill>
                <a:latin typeface="Futura Condensed"/>
              </a:rPr>
              <a:t>Activity Design . . . . . . . . . . . . . . . . . . . . . . . . . . . . . . . . . . . . . . . . . . . . . . . . . . . . . . . . . . . . . . . . . . . . . . . 102</a:t>
            </a:r>
            <a:endParaRPr/>
          </a:p>
          <a:p>
            <a:pPr>
              <a:lnSpc>
                <a:spcPct val="110000"/>
              </a:lnSpc>
            </a:pPr>
            <a:r>
              <a:rPr lang="fr-FR" sz="1200">
                <a:solidFill>
                  <a:srgbClr val="000000"/>
                </a:solidFill>
                <a:latin typeface="Futura Condensed"/>
              </a:rPr>
              <a:t>My Debug It! . . . . . . . . . . . . . . . . . . . . . . . . . . . . . . . . . . . . . . . . . . . . . . . . . . . . . . . . . . . . . . . . . . . . . . . . . . . . 106</a:t>
            </a:r>
            <a:endParaRPr/>
          </a:p>
          <a:p>
            <a:pPr>
              <a:lnSpc>
                <a:spcPct val="110000"/>
              </a:lnSpc>
            </a:pPr>
            <a:endParaRPr/>
          </a:p>
          <a:p>
            <a:pPr>
              <a:lnSpc>
                <a:spcPct val="110000"/>
              </a:lnSpc>
            </a:pPr>
            <a:r>
              <a:rPr b="1" lang="fr-FR" sz="1200">
                <a:solidFill>
                  <a:srgbClr val="000000"/>
                </a:solidFill>
                <a:latin typeface="Futura Condensed"/>
              </a:rPr>
              <a:t>UNIT 6 – HACKATHON . . . . . . . . . . . . . . . . . . . . . . . . . . . . . . . . . . . . . . . . . . . . . . . . . 109</a:t>
            </a:r>
            <a:endParaRPr/>
          </a:p>
          <a:p>
            <a:pPr>
              <a:lnSpc>
                <a:spcPct val="110000"/>
              </a:lnSpc>
            </a:pPr>
            <a:r>
              <a:rPr lang="fr-FR" sz="1200">
                <a:solidFill>
                  <a:srgbClr val="000000"/>
                </a:solidFill>
                <a:latin typeface="Futura Condensed"/>
              </a:rPr>
              <a:t>Project Pitch . . . . . . . . . . . . . . . . . . . . . . . . . . . . . . . . . . . . . . . . . . . . . . . . . . . . . . . . . . . . . . . . . . . . . . . 114</a:t>
            </a:r>
            <a:endParaRPr/>
          </a:p>
          <a:p>
            <a:pPr>
              <a:lnSpc>
                <a:spcPct val="110000"/>
              </a:lnSpc>
            </a:pPr>
            <a:r>
              <a:rPr lang="fr-FR" sz="1200">
                <a:solidFill>
                  <a:srgbClr val="000000"/>
                </a:solidFill>
                <a:latin typeface="Futura Condensed"/>
              </a:rPr>
              <a:t>Project Planning . . . . . . . . . . . . . . . . . . . . . . . . . . . . . . . . . . . . . . . . . . . . . . . . . . . . . . . . . . . . . . . . . . . . . . . 116</a:t>
            </a:r>
            <a:endParaRPr/>
          </a:p>
          <a:p>
            <a:pPr>
              <a:lnSpc>
                <a:spcPct val="110000"/>
              </a:lnSpc>
            </a:pPr>
            <a:r>
              <a:rPr lang="fr-FR" sz="1200">
                <a:solidFill>
                  <a:srgbClr val="000000"/>
                </a:solidFill>
                <a:latin typeface="Futura Condensed"/>
              </a:rPr>
              <a:t>Design Sprint . . . . . . . . . . . . . . . . . . . . . . . . . . . . . . . . . . . . . . . . . . . . . . . . . . . . . . . . . . . . . . . . . . . . . . . . . . 120</a:t>
            </a:r>
            <a:endParaRPr/>
          </a:p>
          <a:p>
            <a:pPr>
              <a:lnSpc>
                <a:spcPct val="110000"/>
              </a:lnSpc>
            </a:pPr>
            <a:r>
              <a:rPr lang="fr-FR" sz="1200">
                <a:solidFill>
                  <a:srgbClr val="000000"/>
                </a:solidFill>
                <a:latin typeface="Futura Condensed"/>
              </a:rPr>
              <a:t>Project Feedback . . . . . . . . . . . . . . . . . . . . . . . . . . . . . . . . . . . . . . . . . . . . . . . . . . . . . . . . . . . . . . . . . . . . . . . 122</a:t>
            </a:r>
            <a:endParaRPr/>
          </a:p>
          <a:p>
            <a:pPr>
              <a:lnSpc>
                <a:spcPct val="110000"/>
              </a:lnSpc>
            </a:pPr>
            <a:r>
              <a:rPr lang="fr-FR" sz="1200">
                <a:solidFill>
                  <a:srgbClr val="000000"/>
                </a:solidFill>
                <a:latin typeface="Futura Condensed"/>
              </a:rPr>
              <a:t>Project Check-In . . . . . . . . . . . . . . . . . . . . . . . . . . . . . . . . . . . . . . . . . . . . . . . . . . . . . . . . . . . . . . . . . . . . . . . 124</a:t>
            </a:r>
            <a:endParaRPr/>
          </a:p>
          <a:p>
            <a:pPr>
              <a:lnSpc>
                <a:spcPct val="110000"/>
              </a:lnSpc>
            </a:pPr>
            <a:r>
              <a:rPr lang="fr-FR" sz="1200">
                <a:solidFill>
                  <a:srgbClr val="000000"/>
                </a:solidFill>
                <a:latin typeface="Futura Condensed"/>
              </a:rPr>
              <a:t>Unfocus Group . . . . . . . . . . . . . . . . . . . . . . . . . . . . . . . . . . . . . . . . . . . . . . . . . . . . . . . . . . . . . . . . . . . . . . . . . . 126</a:t>
            </a:r>
            <a:endParaRPr/>
          </a:p>
          <a:p>
            <a:pPr>
              <a:lnSpc>
                <a:spcPct val="110000"/>
              </a:lnSpc>
            </a:pPr>
            <a:r>
              <a:rPr lang="fr-FR" sz="1200">
                <a:solidFill>
                  <a:srgbClr val="000000"/>
                </a:solidFill>
                <a:latin typeface="Futura Condensed"/>
              </a:rPr>
              <a:t>Showcase Prep . . . . . . . . . . . . . . . . . . . . . . . . . . . . . . . . . . . . . . . . . . . . . . . . . . . . . . . . . . . . . . . . . . . . . . . . . . 128</a:t>
            </a:r>
            <a:endParaRPr/>
          </a:p>
          <a:p>
            <a:pPr>
              <a:lnSpc>
                <a:spcPct val="110000"/>
              </a:lnSpc>
            </a:pPr>
            <a:r>
              <a:rPr lang="fr-FR" sz="1200">
                <a:solidFill>
                  <a:srgbClr val="000000"/>
                </a:solidFill>
                <a:latin typeface="Futura Condensed"/>
              </a:rPr>
              <a:t>Showcase . . . . . . . . . . . . . . . . . . . . . . . . . . . . . . . . . . . . . . . . . . . . . . . . . . . . . . . . . . . . . . . . . . . . . . . . . . . . 130</a:t>
            </a:r>
            <a:endParaRPr/>
          </a:p>
          <a:p>
            <a:pPr>
              <a:lnSpc>
                <a:spcPct val="110000"/>
              </a:lnSpc>
            </a:pPr>
            <a:endParaRPr/>
          </a:p>
          <a:p>
            <a:pPr>
              <a:lnSpc>
                <a:spcPct val="110000"/>
              </a:lnSpc>
            </a:pPr>
            <a:r>
              <a:rPr b="1" lang="fr-FR" sz="1200">
                <a:solidFill>
                  <a:srgbClr val="000000"/>
                </a:solidFill>
                <a:latin typeface="Futura Condensed"/>
              </a:rPr>
              <a:t>APPENDIX . . . . . . . . . . . . . . . . . . . . . . . . . . . . . . . . . . . . . . . . . . . . . . . . . . . . . . . . . . . . 133</a:t>
            </a:r>
            <a:endParaRPr/>
          </a:p>
          <a:p>
            <a:pPr>
              <a:lnSpc>
                <a:spcPct val="110000"/>
              </a:lnSpc>
            </a:pPr>
            <a:r>
              <a:rPr lang="fr-FR" sz="1200">
                <a:solidFill>
                  <a:srgbClr val="000000"/>
                </a:solidFill>
                <a:latin typeface="Futura Condensed"/>
              </a:rPr>
              <a:t>Glossary . . . . . . . . . . . . . . . . . . . . . . . . . . . . . . . . . . . . . . . . . . . . . . . . . . . . . . . . . . . . . . . . . . . . . . . . . . . . . . . . . . . . . . . 135</a:t>
            </a:r>
            <a:endParaRPr/>
          </a:p>
          <a:p>
            <a:pPr>
              <a:lnSpc>
                <a:spcPct val="110000"/>
              </a:lnSpc>
            </a:pPr>
            <a:r>
              <a:rPr lang="fr-FR" sz="1200">
                <a:solidFill>
                  <a:srgbClr val="000000"/>
                </a:solidFill>
                <a:latin typeface="Futura Condensed"/>
              </a:rPr>
              <a:t>Standards . . . . . . . . . . . . . . . . . . . . . . . . . . . . . . . . . . . . . . . . . . . . . . . . . . . . . . . . . . . . . . . . . 139</a:t>
            </a:r>
            <a:endParaRPr/>
          </a:p>
          <a:p>
            <a:pPr>
              <a:lnSpc>
                <a:spcPct val="110000"/>
              </a:lnSpc>
            </a:pPr>
            <a:r>
              <a:rPr lang="fr-FR" sz="1200">
                <a:solidFill>
                  <a:srgbClr val="000000"/>
                </a:solidFill>
                <a:latin typeface="Futura Condensed"/>
              </a:rPr>
              <a:t>Computational Thinking . . . . . . . . . . . . . . . . . . . . . . . . . . . . . . . . . . . . . . . . . . . . . . . . . . . . . . . . . . . . . . . . . . . . . 141</a:t>
            </a:r>
            <a:endParaRPr/>
          </a:p>
          <a:p>
            <a:pPr>
              <a:lnSpc>
                <a:spcPct val="110000"/>
              </a:lnSpc>
            </a:pPr>
            <a:r>
              <a:rPr lang="fr-FR" sz="1200">
                <a:solidFill>
                  <a:srgbClr val="000000"/>
                </a:solidFill>
                <a:latin typeface="Futura Condensed"/>
              </a:rPr>
              <a:t>For Further Reading . . . . . . . . . . . . . . . . . . . . . . . . . . . . . . . . . . . . . . . . . . . . . . . . . . . . . . . . . . . . . . . . . . . . . . . . . . . . . . . . 147</a:t>
            </a:r>
            <a:endParaRPr/>
          </a:p>
          <a:p>
            <a:pPr>
              <a:lnSpc>
                <a:spcPct val="110000"/>
              </a:lnSpc>
            </a:pPr>
            <a:r>
              <a:rPr lang="fr-FR" sz="1200">
                <a:solidFill>
                  <a:srgbClr val="000000"/>
                </a:solidFill>
                <a:latin typeface="Futura Condensed"/>
              </a:rPr>
              <a:t>Links . . . . . . . . . . . . . . . . . . . . . . . . . . . . . . . . . . . . . . . . . . . . . . . . . . . . . . . . . . . . . . . . . . . . . . . . . . . . . . . . . . 149</a:t>
            </a:r>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87" name="Picture 1" descr=""/>
          <p:cNvPicPr/>
          <p:nvPr/>
        </p:nvPicPr>
        <p:blipFill>
          <a:blip r:embed="rId1"/>
          <a:stretch>
            <a:fillRect/>
          </a:stretch>
        </p:blipFill>
        <p:spPr>
          <a:xfrm>
            <a:off x="-9720" y="0"/>
            <a:ext cx="7810200" cy="1005768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88" name="CustomShape 1"/>
          <p:cNvSpPr/>
          <p:nvPr/>
        </p:nvSpPr>
        <p:spPr>
          <a:xfrm>
            <a:off x="0" y="1669320"/>
            <a:ext cx="7839000" cy="478800"/>
          </a:xfrm>
          <a:prstGeom prst="rect">
            <a:avLst/>
          </a:prstGeom>
          <a:solidFill>
            <a:srgbClr val="000000"/>
          </a:solidFill>
          <a:ln w="9360">
            <a:noFill/>
          </a:ln>
        </p:spPr>
      </p:sp>
      <p:sp>
        <p:nvSpPr>
          <p:cNvPr id="89" name="CustomShape 2"/>
          <p:cNvSpPr/>
          <p:nvPr/>
        </p:nvSpPr>
        <p:spPr>
          <a:xfrm>
            <a:off x="457200" y="2387520"/>
            <a:ext cx="3246840" cy="3392640"/>
          </a:xfrm>
          <a:prstGeom prst="rect">
            <a:avLst/>
          </a:prstGeom>
          <a:noFill/>
          <a:ln>
            <a:noFill/>
          </a:ln>
        </p:spPr>
        <p:txBody>
          <a:bodyPr lIns="90000" rIns="90000" tIns="45000" bIns="45000"/>
          <a:p>
            <a:pPr>
              <a:lnSpc>
                <a:spcPct val="100000"/>
              </a:lnSpc>
            </a:pPr>
            <a:r>
              <a:rPr lang="fr-FR" sz="1400">
                <a:solidFill>
                  <a:srgbClr val="000000"/>
                </a:solidFill>
                <a:latin typeface="Futura Condensed"/>
              </a:rPr>
              <a:t>To help you dive into the world of creative computing as quickly as possible, we have assembled answers to eight common questions:</a:t>
            </a:r>
            <a:endParaRPr/>
          </a:p>
          <a:p>
            <a:pPr>
              <a:lnSpc>
                <a:spcPct val="100000"/>
              </a:lnSpc>
            </a:pPr>
            <a:endParaRPr/>
          </a:p>
          <a:p>
            <a:pPr>
              <a:lnSpc>
                <a:spcPct val="100000"/>
              </a:lnSpc>
            </a:pPr>
            <a:r>
              <a:rPr lang="fr-FR" sz="1400">
                <a:solidFill>
                  <a:srgbClr val="000000"/>
                </a:solidFill>
                <a:latin typeface="Futura Condensed"/>
              </a:rPr>
              <a:t>1.  What is Creative Computing?</a:t>
            </a:r>
            <a:endParaRPr/>
          </a:p>
          <a:p>
            <a:pPr>
              <a:lnSpc>
                <a:spcPct val="100000"/>
              </a:lnSpc>
            </a:pPr>
            <a:r>
              <a:rPr lang="fr-FR" sz="1400">
                <a:solidFill>
                  <a:srgbClr val="000000"/>
                </a:solidFill>
                <a:latin typeface="Futura Condensed"/>
              </a:rPr>
              <a:t>2.  What is Scratch?</a:t>
            </a:r>
            <a:endParaRPr/>
          </a:p>
          <a:p>
            <a:pPr>
              <a:lnSpc>
                <a:spcPct val="100000"/>
              </a:lnSpc>
            </a:pPr>
            <a:r>
              <a:rPr lang="fr-FR" sz="1400">
                <a:solidFill>
                  <a:srgbClr val="000000"/>
                </a:solidFill>
                <a:latin typeface="Futura Condensed"/>
              </a:rPr>
              <a:t>3.  What is this guide?</a:t>
            </a:r>
            <a:endParaRPr/>
          </a:p>
          <a:p>
            <a:pPr>
              <a:lnSpc>
                <a:spcPct val="100000"/>
              </a:lnSpc>
            </a:pPr>
            <a:r>
              <a:rPr lang="fr-FR" sz="1400">
                <a:solidFill>
                  <a:srgbClr val="000000"/>
                </a:solidFill>
                <a:latin typeface="Futura Condensed"/>
              </a:rPr>
              <a:t>4.  Who is this guide for?</a:t>
            </a:r>
            <a:endParaRPr/>
          </a:p>
          <a:p>
            <a:pPr>
              <a:lnSpc>
                <a:spcPct val="100000"/>
              </a:lnSpc>
            </a:pPr>
            <a:r>
              <a:rPr lang="fr-FR" sz="1400">
                <a:solidFill>
                  <a:srgbClr val="000000"/>
                </a:solidFill>
                <a:latin typeface="Futura Condensed"/>
              </a:rPr>
              <a:t>5.  What do I need in order to use this guide?</a:t>
            </a:r>
            <a:endParaRPr/>
          </a:p>
          <a:p>
            <a:pPr>
              <a:lnSpc>
                <a:spcPct val="100000"/>
              </a:lnSpc>
            </a:pPr>
            <a:r>
              <a:rPr lang="fr-FR" sz="1400">
                <a:solidFill>
                  <a:srgbClr val="000000"/>
                </a:solidFill>
                <a:latin typeface="Futura Condensed"/>
              </a:rPr>
              <a:t>6.  What is included in this guide?</a:t>
            </a:r>
            <a:endParaRPr/>
          </a:p>
          <a:p>
            <a:pPr>
              <a:lnSpc>
                <a:spcPct val="100000"/>
              </a:lnSpc>
            </a:pPr>
            <a:r>
              <a:rPr lang="fr-FR" sz="1400">
                <a:solidFill>
                  <a:srgbClr val="000000"/>
                </a:solidFill>
                <a:latin typeface="Futura Condensed"/>
              </a:rPr>
              <a:t>7.  How should I use this guide? </a:t>
            </a:r>
            <a:endParaRPr/>
          </a:p>
          <a:p>
            <a:pPr>
              <a:lnSpc>
                <a:spcPct val="100000"/>
              </a:lnSpc>
            </a:pPr>
            <a:r>
              <a:rPr lang="fr-FR" sz="1400">
                <a:solidFill>
                  <a:srgbClr val="000000"/>
                </a:solidFill>
                <a:latin typeface="Futura Condensed"/>
              </a:rPr>
              <a:t>8.  Where did this guide come from?</a:t>
            </a:r>
            <a:endParaRPr/>
          </a:p>
        </p:txBody>
      </p:sp>
      <p:sp>
        <p:nvSpPr>
          <p:cNvPr id="90" name="CustomShape 3"/>
          <p:cNvSpPr/>
          <p:nvPr/>
        </p:nvSpPr>
        <p:spPr>
          <a:xfrm>
            <a:off x="457200" y="464040"/>
            <a:ext cx="3245400" cy="1704960"/>
          </a:xfrm>
          <a:prstGeom prst="rect">
            <a:avLst/>
          </a:prstGeom>
          <a:noFill/>
          <a:ln>
            <a:noFill/>
          </a:ln>
        </p:spPr>
        <p:txBody>
          <a:bodyPr lIns="90000" rIns="90000" tIns="45000" bIns="45000"/>
          <a:p>
            <a:pPr>
              <a:lnSpc>
                <a:spcPct val="100000"/>
              </a:lnSpc>
            </a:pPr>
            <a:r>
              <a:rPr lang="fr-FR" sz="5300">
                <a:solidFill>
                  <a:srgbClr val="000000"/>
                </a:solidFill>
                <a:latin typeface="Futura Condensed"/>
              </a:rPr>
              <a:t>BACKGROUND</a:t>
            </a:r>
            <a:endParaRPr/>
          </a:p>
        </p:txBody>
      </p:sp>
      <p:sp>
        <p:nvSpPr>
          <p:cNvPr id="91" name="CustomShape 4"/>
          <p:cNvSpPr/>
          <p:nvPr/>
        </p:nvSpPr>
        <p:spPr>
          <a:xfrm flipH="1" rot="20968800">
            <a:off x="3816000" y="1090080"/>
            <a:ext cx="3725640" cy="3591000"/>
          </a:xfrm>
          <a:prstGeom prst="wedgeEllipseCallout">
            <a:avLst>
              <a:gd name="adj1" fmla="val -41492"/>
              <a:gd name="adj2" fmla="val 52914"/>
            </a:avLst>
          </a:prstGeom>
          <a:solidFill>
            <a:srgbClr val="d9d9d9"/>
          </a:solidFill>
          <a:ln w="114480">
            <a:solidFill>
              <a:srgbClr val="ffffff"/>
            </a:solidFill>
            <a:round/>
          </a:ln>
        </p:spPr>
        <p:txBody>
          <a:bodyPr lIns="90000" rIns="90000" tIns="45000" bIns="45000" anchor="ctr"/>
          <a:p>
            <a:pPr algn="ctr">
              <a:lnSpc>
                <a:spcPct val="100000"/>
              </a:lnSpc>
            </a:pPr>
            <a:r>
              <a:rPr lang="fr-FR" sz="3150">
                <a:solidFill>
                  <a:srgbClr val="000000"/>
                </a:solidFill>
                <a:latin typeface="Futura Condensed"/>
              </a:rPr>
              <a:t>Welcome to the Creative Computing Curriculum Guide!</a:t>
            </a:r>
            <a:endParaRPr/>
          </a:p>
        </p:txBody>
      </p:sp>
      <p:pic>
        <p:nvPicPr>
          <p:cNvPr id="92" name="Picture 90" descr=""/>
          <p:cNvPicPr/>
          <p:nvPr/>
        </p:nvPicPr>
        <p:blipFill>
          <a:blip r:embed="rId1"/>
          <a:stretch>
            <a:fillRect/>
          </a:stretch>
        </p:blipFill>
        <p:spPr>
          <a:xfrm>
            <a:off x="1162080" y="7003800"/>
            <a:ext cx="677520" cy="467640"/>
          </a:xfrm>
          <a:prstGeom prst="rect">
            <a:avLst/>
          </a:prstGeom>
          <a:ln w="19080">
            <a:solidFill>
              <a:srgbClr val="ffffff"/>
            </a:solidFill>
            <a:round/>
          </a:ln>
        </p:spPr>
      </p:pic>
      <p:pic>
        <p:nvPicPr>
          <p:cNvPr id="93" name="Picture 91" descr=""/>
          <p:cNvPicPr/>
          <p:nvPr/>
        </p:nvPicPr>
        <p:blipFill>
          <a:blip r:embed="rId2"/>
          <a:stretch>
            <a:fillRect/>
          </a:stretch>
        </p:blipFill>
        <p:spPr>
          <a:xfrm>
            <a:off x="1150200" y="6086880"/>
            <a:ext cx="690840" cy="435960"/>
          </a:xfrm>
          <a:prstGeom prst="rect">
            <a:avLst/>
          </a:prstGeom>
          <a:ln w="19080">
            <a:solidFill>
              <a:srgbClr val="ffffff"/>
            </a:solidFill>
            <a:round/>
          </a:ln>
        </p:spPr>
      </p:pic>
      <p:pic>
        <p:nvPicPr>
          <p:cNvPr id="94" name="Picture 92" descr=""/>
          <p:cNvPicPr/>
          <p:nvPr/>
        </p:nvPicPr>
        <p:blipFill>
          <a:blip r:embed="rId3"/>
          <a:stretch>
            <a:fillRect/>
          </a:stretch>
        </p:blipFill>
        <p:spPr>
          <a:xfrm>
            <a:off x="454320" y="6539760"/>
            <a:ext cx="677520" cy="437040"/>
          </a:xfrm>
          <a:prstGeom prst="rect">
            <a:avLst/>
          </a:prstGeom>
          <a:ln w="19080">
            <a:solidFill>
              <a:srgbClr val="ffffff"/>
            </a:solidFill>
            <a:round/>
          </a:ln>
        </p:spPr>
      </p:pic>
      <p:pic>
        <p:nvPicPr>
          <p:cNvPr id="95" name="Picture 93" descr=""/>
          <p:cNvPicPr/>
          <p:nvPr/>
        </p:nvPicPr>
        <p:blipFill>
          <a:blip r:embed="rId4"/>
          <a:stretch>
            <a:fillRect/>
          </a:stretch>
        </p:blipFill>
        <p:spPr>
          <a:xfrm>
            <a:off x="454320" y="6086880"/>
            <a:ext cx="677520" cy="434880"/>
          </a:xfrm>
          <a:prstGeom prst="rect">
            <a:avLst/>
          </a:prstGeom>
          <a:ln w="19080">
            <a:solidFill>
              <a:srgbClr val="ffffff"/>
            </a:solidFill>
            <a:round/>
          </a:ln>
        </p:spPr>
      </p:pic>
      <p:pic>
        <p:nvPicPr>
          <p:cNvPr id="96" name="Picture 94" descr=""/>
          <p:cNvPicPr/>
          <p:nvPr/>
        </p:nvPicPr>
        <p:blipFill>
          <a:blip r:embed="rId5"/>
          <a:stretch>
            <a:fillRect/>
          </a:stretch>
        </p:blipFill>
        <p:spPr>
          <a:xfrm>
            <a:off x="1860840" y="6086880"/>
            <a:ext cx="676080" cy="434880"/>
          </a:xfrm>
          <a:prstGeom prst="rect">
            <a:avLst/>
          </a:prstGeom>
          <a:ln w="19080">
            <a:solidFill>
              <a:srgbClr val="ffffff"/>
            </a:solidFill>
            <a:round/>
          </a:ln>
        </p:spPr>
      </p:pic>
      <p:pic>
        <p:nvPicPr>
          <p:cNvPr id="97" name="Picture 95" descr=""/>
          <p:cNvPicPr/>
          <p:nvPr/>
        </p:nvPicPr>
        <p:blipFill>
          <a:blip r:embed="rId6"/>
          <a:stretch>
            <a:fillRect/>
          </a:stretch>
        </p:blipFill>
        <p:spPr>
          <a:xfrm>
            <a:off x="1860840" y="6997320"/>
            <a:ext cx="671760" cy="470160"/>
          </a:xfrm>
          <a:prstGeom prst="rect">
            <a:avLst/>
          </a:prstGeom>
          <a:ln w="19080">
            <a:solidFill>
              <a:srgbClr val="ffffff"/>
            </a:solidFill>
            <a:round/>
          </a:ln>
        </p:spPr>
      </p:pic>
      <p:pic>
        <p:nvPicPr>
          <p:cNvPr id="98" name="Picture 96" descr=""/>
          <p:cNvPicPr/>
          <p:nvPr/>
        </p:nvPicPr>
        <p:blipFill>
          <a:blip r:embed="rId7"/>
          <a:stretch>
            <a:fillRect/>
          </a:stretch>
        </p:blipFill>
        <p:spPr>
          <a:xfrm>
            <a:off x="1860840" y="6541920"/>
            <a:ext cx="671760" cy="434880"/>
          </a:xfrm>
          <a:prstGeom prst="rect">
            <a:avLst/>
          </a:prstGeom>
          <a:ln w="19080">
            <a:solidFill>
              <a:srgbClr val="ffffff"/>
            </a:solidFill>
            <a:round/>
          </a:ln>
        </p:spPr>
      </p:pic>
      <p:pic>
        <p:nvPicPr>
          <p:cNvPr id="99" name="Picture 97" descr=""/>
          <p:cNvPicPr/>
          <p:nvPr/>
        </p:nvPicPr>
        <p:blipFill>
          <a:blip r:embed="rId8"/>
          <a:stretch>
            <a:fillRect/>
          </a:stretch>
        </p:blipFill>
        <p:spPr>
          <a:xfrm>
            <a:off x="1162080" y="6539760"/>
            <a:ext cx="677520" cy="437040"/>
          </a:xfrm>
          <a:prstGeom prst="rect">
            <a:avLst/>
          </a:prstGeom>
          <a:ln w="19080">
            <a:solidFill>
              <a:srgbClr val="ffffff"/>
            </a:solidFill>
            <a:round/>
          </a:ln>
        </p:spPr>
      </p:pic>
      <p:pic>
        <p:nvPicPr>
          <p:cNvPr id="100" name="Picture 98" descr=""/>
          <p:cNvPicPr/>
          <p:nvPr/>
        </p:nvPicPr>
        <p:blipFill>
          <a:blip r:embed="rId9"/>
          <a:stretch>
            <a:fillRect/>
          </a:stretch>
        </p:blipFill>
        <p:spPr>
          <a:xfrm>
            <a:off x="454320" y="7003800"/>
            <a:ext cx="677520" cy="468000"/>
          </a:xfrm>
          <a:prstGeom prst="rect">
            <a:avLst/>
          </a:prstGeom>
          <a:ln w="19080">
            <a:solidFill>
              <a:srgbClr val="ffffff"/>
            </a:solidFill>
            <a:round/>
          </a:ln>
        </p:spPr>
      </p:pic>
      <p:sp>
        <p:nvSpPr>
          <p:cNvPr id="101" name="CustomShape 5"/>
          <p:cNvSpPr/>
          <p:nvPr/>
        </p:nvSpPr>
        <p:spPr>
          <a:xfrm>
            <a:off x="457200" y="7506360"/>
            <a:ext cx="2084760" cy="3192120"/>
          </a:xfrm>
          <a:prstGeom prst="rect">
            <a:avLst/>
          </a:prstGeom>
          <a:noFill/>
          <a:ln>
            <a:noFill/>
          </a:ln>
        </p:spPr>
        <p:txBody>
          <a:bodyPr lIns="0" rIns="0" tIns="45000" bIns="45000"/>
          <a:p>
            <a:pPr algn="just">
              <a:lnSpc>
                <a:spcPct val="100000"/>
              </a:lnSpc>
            </a:pPr>
            <a:r>
              <a:rPr b="1" lang="fr-FR" sz="1200">
                <a:solidFill>
                  <a:srgbClr val="000000"/>
                </a:solidFill>
                <a:latin typeface="Futura Condensed"/>
              </a:rPr>
              <a:t>Creative computing is about creativity. </a:t>
            </a:r>
            <a:r>
              <a:rPr lang="fr-FR" sz="1200">
                <a:solidFill>
                  <a:srgbClr val="000000"/>
                </a:solidFill>
                <a:latin typeface="Futura Condensed"/>
              </a:rPr>
              <a:t>Computer science and computing-related fields have long been introduced to young people in a way that is disconnected from their interests and values – emphasizing technical detail over creative potential. Creative computing supports the development of personal connections to computing, by drawing upon creativity, imagination, and interests.</a:t>
            </a:r>
            <a:endParaRPr/>
          </a:p>
        </p:txBody>
      </p:sp>
      <p:pic>
        <p:nvPicPr>
          <p:cNvPr id="102" name="Picture 88" descr=""/>
          <p:cNvPicPr/>
          <p:nvPr/>
        </p:nvPicPr>
        <p:blipFill>
          <a:blip r:embed="rId10"/>
          <a:stretch>
            <a:fillRect/>
          </a:stretch>
        </p:blipFill>
        <p:spPr>
          <a:xfrm>
            <a:off x="2849400" y="6086880"/>
            <a:ext cx="2085840" cy="1380960"/>
          </a:xfrm>
          <a:prstGeom prst="rect">
            <a:avLst/>
          </a:prstGeom>
          <a:ln>
            <a:noFill/>
          </a:ln>
        </p:spPr>
      </p:pic>
      <p:sp>
        <p:nvSpPr>
          <p:cNvPr id="103" name="CustomShape 6"/>
          <p:cNvSpPr/>
          <p:nvPr/>
        </p:nvSpPr>
        <p:spPr>
          <a:xfrm>
            <a:off x="2850840" y="7506360"/>
            <a:ext cx="2084760" cy="3009600"/>
          </a:xfrm>
          <a:prstGeom prst="rect">
            <a:avLst/>
          </a:prstGeom>
          <a:noFill/>
          <a:ln>
            <a:noFill/>
          </a:ln>
        </p:spPr>
        <p:txBody>
          <a:bodyPr lIns="0" rIns="0" tIns="45000" bIns="45000"/>
          <a:p>
            <a:pPr algn="just">
              <a:lnSpc>
                <a:spcPct val="100000"/>
              </a:lnSpc>
            </a:pPr>
            <a:r>
              <a:rPr b="1" lang="fr-FR" sz="1200">
                <a:solidFill>
                  <a:srgbClr val="000000"/>
                </a:solidFill>
                <a:latin typeface="Futura Condensed"/>
              </a:rPr>
              <a:t>Creative computing is about empowerment. </a:t>
            </a:r>
            <a:r>
              <a:rPr lang="fr-FR" sz="1200">
                <a:solidFill>
                  <a:srgbClr val="000000"/>
                </a:solidFill>
                <a:latin typeface="Futura Condensed"/>
              </a:rPr>
              <a:t>Many young people with access to computers participate as consumers, rather than designers or creators. Creative computing emphasizes the knowledge, practices, and fundamental literacies that young people need to create the types of dynamic and interactive computational media that they enjoy in their daily lives.</a:t>
            </a:r>
            <a:endParaRPr/>
          </a:p>
        </p:txBody>
      </p:sp>
      <p:pic>
        <p:nvPicPr>
          <p:cNvPr id="104" name="Picture 86" descr=""/>
          <p:cNvPicPr/>
          <p:nvPr/>
        </p:nvPicPr>
        <p:blipFill>
          <a:blip r:embed="rId11"/>
          <a:srcRect l="-608866" t="0" r="509042" b="0"/>
          <a:stretch>
            <a:fillRect/>
          </a:stretch>
        </p:blipFill>
        <p:spPr>
          <a:xfrm>
            <a:off x="5227560" y="6086880"/>
            <a:ext cx="2085840" cy="1380960"/>
          </a:xfrm>
          <a:prstGeom prst="rect">
            <a:avLst/>
          </a:prstGeom>
          <a:ln>
            <a:noFill/>
          </a:ln>
        </p:spPr>
      </p:pic>
      <p:sp>
        <p:nvSpPr>
          <p:cNvPr id="105" name="CustomShape 7"/>
          <p:cNvSpPr/>
          <p:nvPr/>
        </p:nvSpPr>
        <p:spPr>
          <a:xfrm>
            <a:off x="5227560" y="7508520"/>
            <a:ext cx="2084760" cy="3192120"/>
          </a:xfrm>
          <a:prstGeom prst="rect">
            <a:avLst/>
          </a:prstGeom>
          <a:noFill/>
          <a:ln>
            <a:noFill/>
          </a:ln>
        </p:spPr>
        <p:txBody>
          <a:bodyPr lIns="0" rIns="0" tIns="45000" bIns="45000"/>
          <a:p>
            <a:pPr algn="just">
              <a:lnSpc>
                <a:spcPct val="100000"/>
              </a:lnSpc>
            </a:pPr>
            <a:r>
              <a:rPr b="1" lang="fr-FR" sz="1200">
                <a:solidFill>
                  <a:srgbClr val="000000"/>
                </a:solidFill>
                <a:latin typeface="Futura Condensed"/>
              </a:rPr>
              <a:t>Creative computing is about computing. </a:t>
            </a:r>
            <a:r>
              <a:rPr lang="fr-FR" sz="1200">
                <a:solidFill>
                  <a:srgbClr val="000000"/>
                </a:solidFill>
                <a:latin typeface="Futura Condensed"/>
              </a:rPr>
              <a:t>Engaging in the creation of computational artifacts prepares young people for more than careers as computer scientists or programmers. It supports young people’s development as computational thinkers – individuals who can draw on computational concepts, practices, and perspectives in all aspects of their lives, across disciplines and contexts.</a:t>
            </a:r>
            <a:endParaRPr/>
          </a:p>
        </p:txBody>
      </p:sp>
      <p:sp>
        <p:nvSpPr>
          <p:cNvPr id="106" name="CustomShape 8"/>
          <p:cNvSpPr/>
          <p:nvPr/>
        </p:nvSpPr>
        <p:spPr>
          <a:xfrm>
            <a:off x="3887280" y="9518040"/>
            <a:ext cx="3744000" cy="534960"/>
          </a:xfrm>
          <a:prstGeom prst="rect">
            <a:avLst/>
          </a:prstGeom>
          <a:noFill/>
          <a:ln>
            <a:noFill/>
          </a:ln>
        </p:spPr>
        <p:txBody>
          <a:bodyPr lIns="90000" rIns="90000" tIns="45000" bIns="45000" anchor="ctr"/>
          <a:p>
            <a:pPr algn="r">
              <a:lnSpc>
                <a:spcPct val="100000"/>
              </a:lnSpc>
            </a:pPr>
            <a:r>
              <a:rPr lang="fr-FR" sz="1200">
                <a:solidFill>
                  <a:srgbClr val="8b8b8b"/>
                </a:solidFill>
                <a:latin typeface="Futura Condensed"/>
              </a:rPr>
              <a:t>1</a:t>
            </a:r>
            <a:endParaRPr/>
          </a:p>
        </p:txBody>
      </p:sp>
      <p:sp>
        <p:nvSpPr>
          <p:cNvPr id="107" name="CustomShape 9"/>
          <p:cNvSpPr/>
          <p:nvPr/>
        </p:nvSpPr>
        <p:spPr>
          <a:xfrm>
            <a:off x="0" y="5234400"/>
            <a:ext cx="7581600" cy="478800"/>
          </a:xfrm>
          <a:prstGeom prst="rect">
            <a:avLst/>
          </a:prstGeom>
          <a:solidFill>
            <a:srgbClr val="000000"/>
          </a:solidFill>
          <a:ln w="9360">
            <a:noFill/>
          </a:ln>
        </p:spPr>
      </p:sp>
      <p:sp>
        <p:nvSpPr>
          <p:cNvPr id="108" name="CustomShape 10"/>
          <p:cNvSpPr/>
          <p:nvPr/>
        </p:nvSpPr>
        <p:spPr>
          <a:xfrm>
            <a:off x="2719800" y="5072760"/>
            <a:ext cx="459216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WHAT IS CREATIVE COMPUTING?</a:t>
            </a:r>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9" name="CustomShape 1"/>
          <p:cNvSpPr/>
          <p:nvPr/>
        </p:nvSpPr>
        <p:spPr>
          <a:xfrm flipH="1">
            <a:off x="175680" y="4028760"/>
            <a:ext cx="7595280" cy="478800"/>
          </a:xfrm>
          <a:prstGeom prst="rect">
            <a:avLst/>
          </a:prstGeom>
          <a:solidFill>
            <a:srgbClr val="000000"/>
          </a:solidFill>
          <a:ln w="9360">
            <a:noFill/>
          </a:ln>
        </p:spPr>
      </p:sp>
      <p:sp>
        <p:nvSpPr>
          <p:cNvPr id="110" name="CustomShape 2"/>
          <p:cNvSpPr/>
          <p:nvPr/>
        </p:nvSpPr>
        <p:spPr>
          <a:xfrm flipH="1">
            <a:off x="450720" y="3866400"/>
            <a:ext cx="336924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IS THIS GUIDE?</a:t>
            </a:r>
            <a:endParaRPr/>
          </a:p>
        </p:txBody>
      </p:sp>
      <p:sp>
        <p:nvSpPr>
          <p:cNvPr id="111" name="CustomShape 3"/>
          <p:cNvSpPr/>
          <p:nvPr/>
        </p:nvSpPr>
        <p:spPr>
          <a:xfrm flipH="1">
            <a:off x="175680" y="666000"/>
            <a:ext cx="7595280" cy="478800"/>
          </a:xfrm>
          <a:prstGeom prst="rect">
            <a:avLst/>
          </a:prstGeom>
          <a:solidFill>
            <a:srgbClr val="000000"/>
          </a:solidFill>
          <a:ln w="9360">
            <a:noFill/>
          </a:ln>
        </p:spPr>
      </p:sp>
      <p:sp>
        <p:nvSpPr>
          <p:cNvPr id="112" name="CustomShape 4"/>
          <p:cNvSpPr/>
          <p:nvPr/>
        </p:nvSpPr>
        <p:spPr>
          <a:xfrm flipH="1">
            <a:off x="451440" y="503640"/>
            <a:ext cx="211032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IS SCRATCH?</a:t>
            </a:r>
            <a:endParaRPr/>
          </a:p>
        </p:txBody>
      </p:sp>
      <p:sp>
        <p:nvSpPr>
          <p:cNvPr id="113" name="CustomShape 5"/>
          <p:cNvSpPr/>
          <p:nvPr/>
        </p:nvSpPr>
        <p:spPr>
          <a:xfrm>
            <a:off x="509400" y="6996240"/>
            <a:ext cx="1564200" cy="1564200"/>
          </a:xfrm>
          <a:prstGeom prst="ellipse">
            <a:avLst/>
          </a:prstGeom>
          <a:solidFill>
            <a:srgbClr val="1b93dd"/>
          </a:solidFill>
          <a:ln w="25560">
            <a:noFill/>
          </a:ln>
        </p:spPr>
      </p:sp>
      <p:sp>
        <p:nvSpPr>
          <p:cNvPr id="114" name="CustomShape 6"/>
          <p:cNvSpPr/>
          <p:nvPr/>
        </p:nvSpPr>
        <p:spPr>
          <a:xfrm>
            <a:off x="457200" y="7409520"/>
            <a:ext cx="1668240" cy="1004040"/>
          </a:xfrm>
          <a:prstGeom prst="rect">
            <a:avLst/>
          </a:prstGeom>
          <a:noFill/>
          <a:ln w="6480">
            <a:noFill/>
          </a:ln>
        </p:spPr>
        <p:txBody>
          <a:bodyPr lIns="90000" rIns="90000" tIns="45000" bIns="45000"/>
          <a:p>
            <a:pPr algn="ctr">
              <a:lnSpc>
                <a:spcPct val="100000"/>
              </a:lnSpc>
            </a:pPr>
            <a:r>
              <a:rPr lang="fr-FR" sz="2000">
                <a:solidFill>
                  <a:srgbClr val="ffffff"/>
                </a:solidFill>
                <a:latin typeface="Futura Condensed"/>
              </a:rPr>
              <a:t>PRINCIPLE #1:</a:t>
            </a:r>
            <a:endParaRPr/>
          </a:p>
          <a:p>
            <a:pPr algn="ctr">
              <a:lnSpc>
                <a:spcPct val="100000"/>
              </a:lnSpc>
            </a:pPr>
            <a:r>
              <a:rPr lang="fr-FR" sz="2000">
                <a:solidFill>
                  <a:srgbClr val="ffffff"/>
                </a:solidFill>
                <a:latin typeface="Futura Condensed"/>
              </a:rPr>
              <a:t>CREATING</a:t>
            </a:r>
            <a:endParaRPr/>
          </a:p>
        </p:txBody>
      </p:sp>
      <p:sp>
        <p:nvSpPr>
          <p:cNvPr id="115" name="CustomShape 7"/>
          <p:cNvSpPr/>
          <p:nvPr/>
        </p:nvSpPr>
        <p:spPr>
          <a:xfrm>
            <a:off x="2257200" y="6996240"/>
            <a:ext cx="1564200" cy="1564200"/>
          </a:xfrm>
          <a:prstGeom prst="ellipse">
            <a:avLst/>
          </a:prstGeom>
          <a:solidFill>
            <a:srgbClr val="aa28ba"/>
          </a:solidFill>
          <a:ln w="25560">
            <a:noFill/>
          </a:ln>
        </p:spPr>
      </p:sp>
      <p:sp>
        <p:nvSpPr>
          <p:cNvPr id="116" name="CustomShape 8"/>
          <p:cNvSpPr/>
          <p:nvPr/>
        </p:nvSpPr>
        <p:spPr>
          <a:xfrm>
            <a:off x="2205000" y="7409520"/>
            <a:ext cx="1668240" cy="1308960"/>
          </a:xfrm>
          <a:prstGeom prst="rect">
            <a:avLst/>
          </a:prstGeom>
          <a:noFill/>
          <a:ln w="6480">
            <a:noFill/>
          </a:ln>
        </p:spPr>
        <p:txBody>
          <a:bodyPr lIns="90000" rIns="90000" tIns="45000" bIns="45000"/>
          <a:p>
            <a:pPr algn="ctr">
              <a:lnSpc>
                <a:spcPct val="100000"/>
              </a:lnSpc>
            </a:pPr>
            <a:r>
              <a:rPr lang="fr-FR" sz="2000">
                <a:solidFill>
                  <a:srgbClr val="ffffff"/>
                </a:solidFill>
                <a:latin typeface="Futura Condensed"/>
              </a:rPr>
              <a:t>PRINCIPLE #2:</a:t>
            </a:r>
            <a:endParaRPr/>
          </a:p>
          <a:p>
            <a:pPr algn="ctr">
              <a:lnSpc>
                <a:spcPct val="100000"/>
              </a:lnSpc>
            </a:pPr>
            <a:r>
              <a:rPr lang="fr-FR" sz="2000">
                <a:solidFill>
                  <a:srgbClr val="ffffff"/>
                </a:solidFill>
                <a:latin typeface="Futura Condensed"/>
              </a:rPr>
              <a:t>PERSONALIZING</a:t>
            </a:r>
            <a:endParaRPr/>
          </a:p>
        </p:txBody>
      </p:sp>
      <p:sp>
        <p:nvSpPr>
          <p:cNvPr id="117" name="CustomShape 9"/>
          <p:cNvSpPr/>
          <p:nvPr/>
        </p:nvSpPr>
        <p:spPr>
          <a:xfrm>
            <a:off x="4005000" y="6996240"/>
            <a:ext cx="1564200" cy="1564200"/>
          </a:xfrm>
          <a:prstGeom prst="ellipse">
            <a:avLst/>
          </a:prstGeom>
          <a:solidFill>
            <a:srgbClr val="50ab06"/>
          </a:solidFill>
          <a:ln w="25560">
            <a:noFill/>
          </a:ln>
        </p:spPr>
      </p:sp>
      <p:sp>
        <p:nvSpPr>
          <p:cNvPr id="118" name="CustomShape 10"/>
          <p:cNvSpPr/>
          <p:nvPr/>
        </p:nvSpPr>
        <p:spPr>
          <a:xfrm>
            <a:off x="3952800" y="7409520"/>
            <a:ext cx="1668240" cy="1004040"/>
          </a:xfrm>
          <a:prstGeom prst="rect">
            <a:avLst/>
          </a:prstGeom>
          <a:noFill/>
          <a:ln w="6480">
            <a:noFill/>
          </a:ln>
        </p:spPr>
        <p:txBody>
          <a:bodyPr lIns="90000" rIns="90000" tIns="45000" bIns="45000"/>
          <a:p>
            <a:pPr algn="ctr">
              <a:lnSpc>
                <a:spcPct val="100000"/>
              </a:lnSpc>
            </a:pPr>
            <a:r>
              <a:rPr lang="fr-FR" sz="2000">
                <a:solidFill>
                  <a:srgbClr val="ffffff"/>
                </a:solidFill>
                <a:latin typeface="Futura Condensed"/>
              </a:rPr>
              <a:t>PRINCIPLE #3:</a:t>
            </a:r>
            <a:endParaRPr/>
          </a:p>
          <a:p>
            <a:pPr algn="ctr">
              <a:lnSpc>
                <a:spcPct val="100000"/>
              </a:lnSpc>
            </a:pPr>
            <a:r>
              <a:rPr lang="fr-FR" sz="2000">
                <a:solidFill>
                  <a:srgbClr val="ffffff"/>
                </a:solidFill>
                <a:latin typeface="Futura Condensed"/>
              </a:rPr>
              <a:t>SHARING</a:t>
            </a:r>
            <a:endParaRPr/>
          </a:p>
        </p:txBody>
      </p:sp>
      <p:sp>
        <p:nvSpPr>
          <p:cNvPr id="119" name="CustomShape 11"/>
          <p:cNvSpPr/>
          <p:nvPr/>
        </p:nvSpPr>
        <p:spPr>
          <a:xfrm>
            <a:off x="5752800" y="6995520"/>
            <a:ext cx="1564200" cy="1564200"/>
          </a:xfrm>
          <a:prstGeom prst="ellipse">
            <a:avLst/>
          </a:prstGeom>
          <a:solidFill>
            <a:srgbClr val="ea6a09"/>
          </a:solidFill>
          <a:ln w="25560">
            <a:noFill/>
          </a:ln>
        </p:spPr>
      </p:sp>
      <p:sp>
        <p:nvSpPr>
          <p:cNvPr id="120" name="CustomShape 12"/>
          <p:cNvSpPr/>
          <p:nvPr/>
        </p:nvSpPr>
        <p:spPr>
          <a:xfrm>
            <a:off x="5700600" y="7408800"/>
            <a:ext cx="1668240" cy="1308960"/>
          </a:xfrm>
          <a:prstGeom prst="rect">
            <a:avLst/>
          </a:prstGeom>
          <a:noFill/>
          <a:ln w="6480">
            <a:noFill/>
          </a:ln>
        </p:spPr>
        <p:txBody>
          <a:bodyPr lIns="90000" rIns="90000" tIns="45000" bIns="45000"/>
          <a:p>
            <a:pPr algn="ctr">
              <a:lnSpc>
                <a:spcPct val="100000"/>
              </a:lnSpc>
            </a:pPr>
            <a:r>
              <a:rPr lang="fr-FR" sz="2000">
                <a:solidFill>
                  <a:srgbClr val="ffffff"/>
                </a:solidFill>
                <a:latin typeface="Futura Condensed"/>
              </a:rPr>
              <a:t>PRINCIPLE #4:</a:t>
            </a:r>
            <a:endParaRPr/>
          </a:p>
          <a:p>
            <a:pPr algn="ctr">
              <a:lnSpc>
                <a:spcPct val="100000"/>
              </a:lnSpc>
            </a:pPr>
            <a:r>
              <a:rPr lang="fr-FR" sz="2000">
                <a:solidFill>
                  <a:srgbClr val="ffffff"/>
                </a:solidFill>
                <a:latin typeface="Futura Condensed"/>
              </a:rPr>
              <a:t>REFLECTING</a:t>
            </a:r>
            <a:endParaRPr/>
          </a:p>
        </p:txBody>
      </p:sp>
      <p:sp>
        <p:nvSpPr>
          <p:cNvPr id="121" name="CustomShape 13"/>
          <p:cNvSpPr/>
          <p:nvPr/>
        </p:nvSpPr>
        <p:spPr>
          <a:xfrm>
            <a:off x="509400" y="8713080"/>
            <a:ext cx="1564200" cy="1731960"/>
          </a:xfrm>
          <a:prstGeom prst="rect">
            <a:avLst/>
          </a:prstGeom>
          <a:noFill/>
          <a:ln>
            <a:noFill/>
          </a:ln>
        </p:spPr>
        <p:txBody>
          <a:bodyPr lIns="90000" rIns="90000" tIns="45000" bIns="45000"/>
          <a:p>
            <a:pPr algn="ctr">
              <a:lnSpc>
                <a:spcPct val="100000"/>
              </a:lnSpc>
            </a:pPr>
            <a:r>
              <a:rPr lang="fr-FR" sz="1200">
                <a:solidFill>
                  <a:srgbClr val="000000"/>
                </a:solidFill>
                <a:latin typeface="Futura Condensed"/>
              </a:rPr>
              <a:t>Offer opportunities for learners to engage in designing and making, not just listening, observing, and using.</a:t>
            </a:r>
            <a:endParaRPr/>
          </a:p>
        </p:txBody>
      </p:sp>
      <p:sp>
        <p:nvSpPr>
          <p:cNvPr id="122" name="CustomShape 14"/>
          <p:cNvSpPr/>
          <p:nvPr/>
        </p:nvSpPr>
        <p:spPr>
          <a:xfrm>
            <a:off x="2205000" y="8713080"/>
            <a:ext cx="1616400" cy="1549440"/>
          </a:xfrm>
          <a:prstGeom prst="rect">
            <a:avLst/>
          </a:prstGeom>
          <a:noFill/>
          <a:ln>
            <a:noFill/>
          </a:ln>
        </p:spPr>
        <p:txBody>
          <a:bodyPr lIns="90000" rIns="90000" tIns="45000" bIns="45000"/>
          <a:p>
            <a:pPr algn="ctr">
              <a:lnSpc>
                <a:spcPct val="100000"/>
              </a:lnSpc>
            </a:pPr>
            <a:r>
              <a:rPr lang="fr-FR" sz="1200">
                <a:solidFill>
                  <a:srgbClr val="000000"/>
                </a:solidFill>
                <a:latin typeface="Futura Condensed"/>
              </a:rPr>
              <a:t>Offer opportunities for learners to engage in activities that are personally meaningful and relevant.</a:t>
            </a:r>
            <a:endParaRPr/>
          </a:p>
        </p:txBody>
      </p:sp>
      <p:sp>
        <p:nvSpPr>
          <p:cNvPr id="123" name="CustomShape 15"/>
          <p:cNvSpPr/>
          <p:nvPr/>
        </p:nvSpPr>
        <p:spPr>
          <a:xfrm>
            <a:off x="3952800" y="8713080"/>
            <a:ext cx="1668240" cy="1366920"/>
          </a:xfrm>
          <a:prstGeom prst="rect">
            <a:avLst/>
          </a:prstGeom>
          <a:noFill/>
          <a:ln>
            <a:noFill/>
          </a:ln>
        </p:spPr>
        <p:txBody>
          <a:bodyPr lIns="90000" rIns="90000" tIns="45000" bIns="45000"/>
          <a:p>
            <a:pPr algn="ctr">
              <a:lnSpc>
                <a:spcPct val="100000"/>
              </a:lnSpc>
            </a:pPr>
            <a:r>
              <a:rPr lang="fr-FR" sz="1200">
                <a:solidFill>
                  <a:srgbClr val="000000"/>
                </a:solidFill>
                <a:latin typeface="Futura Condensed"/>
              </a:rPr>
              <a:t>Offer opportunities for learners to engage in interactions with others as audience, coaches, and co-creators.</a:t>
            </a:r>
            <a:endParaRPr/>
          </a:p>
        </p:txBody>
      </p:sp>
      <p:sp>
        <p:nvSpPr>
          <p:cNvPr id="124" name="CustomShape 16"/>
          <p:cNvSpPr/>
          <p:nvPr/>
        </p:nvSpPr>
        <p:spPr>
          <a:xfrm>
            <a:off x="5752800" y="8712720"/>
            <a:ext cx="1616400" cy="1001880"/>
          </a:xfrm>
          <a:prstGeom prst="rect">
            <a:avLst/>
          </a:prstGeom>
          <a:noFill/>
          <a:ln>
            <a:noFill/>
          </a:ln>
        </p:spPr>
        <p:txBody>
          <a:bodyPr lIns="90000" rIns="90000" tIns="45000" bIns="45000"/>
          <a:p>
            <a:pPr algn="ctr">
              <a:lnSpc>
                <a:spcPct val="100000"/>
              </a:lnSpc>
            </a:pPr>
            <a:r>
              <a:rPr lang="fr-FR" sz="1200">
                <a:solidFill>
                  <a:srgbClr val="000000"/>
                </a:solidFill>
                <a:latin typeface="Futura Condensed"/>
              </a:rPr>
              <a:t>Offer opportunities for learners to review and rethink their creative practices.</a:t>
            </a:r>
            <a:endParaRPr/>
          </a:p>
        </p:txBody>
      </p:sp>
      <p:sp>
        <p:nvSpPr>
          <p:cNvPr id="125" name="CustomShape 17"/>
          <p:cNvSpPr/>
          <p:nvPr/>
        </p:nvSpPr>
        <p:spPr>
          <a:xfrm>
            <a:off x="478080" y="4736520"/>
            <a:ext cx="6852240" cy="3286080"/>
          </a:xfrm>
          <a:prstGeom prst="rect">
            <a:avLst/>
          </a:prstGeom>
          <a:noFill/>
          <a:ln w="12600">
            <a:noFill/>
          </a:ln>
        </p:spPr>
        <p:txBody>
          <a:bodyPr lIns="90000" rIns="90000" tIns="45000" bIns="45000"/>
          <a:p>
            <a:pPr algn="just">
              <a:lnSpc>
                <a:spcPct val="100000"/>
              </a:lnSpc>
            </a:pPr>
            <a:r>
              <a:rPr lang="fr-FR" sz="1400">
                <a:solidFill>
                  <a:srgbClr val="000000"/>
                </a:solidFill>
                <a:latin typeface="Futura Condensed"/>
              </a:rPr>
              <a:t>This guide is a collection of ideas, strategies, and activities for an introductory creative computing experience using the Scratch programming language. The activities are designed to support familiarity and increasing fluency with computational creativity and computational thinking. In particular, the activities encourage exploration of key computational thinking concepts (sequence, loops, parallelism, events, conditionals, operators, data) and key computational thinking practices (experimenting and iterating, testing and debugging, reusing and remixing, abstracting and modularizing). Learn more about computational thinking – what it is and how to assess its development in learners – from resources in the appendix or by visiting http://scratched.gse.harvard.edu/ct</a:t>
            </a:r>
            <a:endParaRPr/>
          </a:p>
          <a:p>
            <a:pPr algn="just">
              <a:lnSpc>
                <a:spcPct val="100000"/>
              </a:lnSpc>
            </a:pPr>
            <a:endParaRPr/>
          </a:p>
          <a:p>
            <a:pPr algn="just">
              <a:lnSpc>
                <a:spcPct val="100000"/>
              </a:lnSpc>
            </a:pPr>
            <a:r>
              <a:rPr lang="fr-FR" sz="1400">
                <a:solidFill>
                  <a:srgbClr val="000000"/>
                </a:solidFill>
                <a:latin typeface="Futura Condensed"/>
              </a:rPr>
              <a:t>Inspired by constructionist approaches to learning, the activities in this guide emphasize the following principles:</a:t>
            </a:r>
            <a:endParaRPr/>
          </a:p>
        </p:txBody>
      </p:sp>
      <p:sp>
        <p:nvSpPr>
          <p:cNvPr id="126" name="CustomShape 18"/>
          <p:cNvSpPr/>
          <p:nvPr/>
        </p:nvSpPr>
        <p:spPr>
          <a:xfrm>
            <a:off x="4241880" y="1360800"/>
            <a:ext cx="3088800" cy="4138560"/>
          </a:xfrm>
          <a:prstGeom prst="rect">
            <a:avLst/>
          </a:prstGeom>
          <a:noFill/>
          <a:ln>
            <a:noFill/>
          </a:ln>
        </p:spPr>
        <p:txBody>
          <a:bodyPr lIns="90000" rIns="90000" tIns="45000" bIns="45000"/>
          <a:p>
            <a:pPr algn="just">
              <a:lnSpc>
                <a:spcPct val="100000"/>
              </a:lnSpc>
            </a:pPr>
            <a:r>
              <a:rPr lang="fr-FR" sz="1400">
                <a:solidFill>
                  <a:srgbClr val="000000"/>
                </a:solidFill>
                <a:latin typeface="Futura Condensed"/>
              </a:rPr>
              <a:t>There are many different tools that can be used for creative computing. In this guide, we use Scratch, which is a free computer programming language developed by researchers at the MIT Media Lab. With Scratch, people can create a wide variety of interactive media projects – animations, stories, games, and more – and share those projects with others in an online community. Since Scratch’s launch in May 2007, hundreds of thousands of people all around the world have created and shared more than 6 million projects.</a:t>
            </a:r>
            <a:endParaRPr/>
          </a:p>
        </p:txBody>
      </p:sp>
      <p:pic>
        <p:nvPicPr>
          <p:cNvPr id="127" name="Picture 78" descr=""/>
          <p:cNvPicPr/>
          <p:nvPr/>
        </p:nvPicPr>
        <p:blipFill>
          <a:blip r:embed="rId1"/>
          <a:srcRect l="0" t="0" r="0" b="5588"/>
          <a:stretch>
            <a:fillRect/>
          </a:stretch>
        </p:blipFill>
        <p:spPr>
          <a:xfrm>
            <a:off x="2072520" y="1440360"/>
            <a:ext cx="1746360" cy="1091880"/>
          </a:xfrm>
          <a:prstGeom prst="rect">
            <a:avLst/>
          </a:prstGeom>
          <a:ln>
            <a:noFill/>
          </a:ln>
        </p:spPr>
      </p:pic>
      <p:pic>
        <p:nvPicPr>
          <p:cNvPr id="128" name="Picture 79" descr=""/>
          <p:cNvPicPr/>
          <p:nvPr/>
        </p:nvPicPr>
        <p:blipFill>
          <a:blip r:embed="rId2"/>
          <a:srcRect l="-532349" t="114772" r="449855" b="-217713"/>
          <a:stretch>
            <a:fillRect/>
          </a:stretch>
        </p:blipFill>
        <p:spPr>
          <a:xfrm>
            <a:off x="484920" y="1436040"/>
            <a:ext cx="1519200" cy="2279880"/>
          </a:xfrm>
          <a:prstGeom prst="rect">
            <a:avLst/>
          </a:prstGeom>
          <a:ln>
            <a:noFill/>
          </a:ln>
        </p:spPr>
      </p:pic>
      <p:pic>
        <p:nvPicPr>
          <p:cNvPr id="129" name="Picture 80" descr=""/>
          <p:cNvPicPr/>
          <p:nvPr/>
        </p:nvPicPr>
        <p:blipFill>
          <a:blip r:embed="rId3"/>
          <a:srcRect l="0" t="0" r="0" b="2496580"/>
          <a:stretch>
            <a:fillRect/>
          </a:stretch>
        </p:blipFill>
        <p:spPr>
          <a:xfrm>
            <a:off x="2072520" y="2598480"/>
            <a:ext cx="1746360" cy="1121400"/>
          </a:xfrm>
          <a:prstGeom prst="rect">
            <a:avLst/>
          </a:prstGeom>
          <a:ln>
            <a:noFill/>
          </a:ln>
        </p:spPr>
      </p:pic>
      <p:sp>
        <p:nvSpPr>
          <p:cNvPr id="130" name="CustomShape 19"/>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2</a:t>
            </a:r>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31" name="CustomShape 1"/>
          <p:cNvSpPr/>
          <p:nvPr/>
        </p:nvSpPr>
        <p:spPr>
          <a:xfrm>
            <a:off x="0" y="658800"/>
            <a:ext cx="7823160" cy="478800"/>
          </a:xfrm>
          <a:prstGeom prst="rect">
            <a:avLst/>
          </a:prstGeom>
          <a:solidFill>
            <a:srgbClr val="000000"/>
          </a:solidFill>
          <a:ln w="25560">
            <a:noFill/>
          </a:ln>
        </p:spPr>
      </p:sp>
      <p:sp>
        <p:nvSpPr>
          <p:cNvPr id="132" name="CustomShape 2"/>
          <p:cNvSpPr/>
          <p:nvPr/>
        </p:nvSpPr>
        <p:spPr>
          <a:xfrm>
            <a:off x="457920" y="8352720"/>
            <a:ext cx="6854040" cy="2266560"/>
          </a:xfrm>
          <a:prstGeom prst="rect">
            <a:avLst/>
          </a:prstGeom>
          <a:noFill/>
          <a:ln>
            <a:noFill/>
          </a:ln>
        </p:spPr>
        <p:txBody>
          <a:bodyPr lIns="90000" rIns="90000" tIns="45000" bIns="45000"/>
          <a:p>
            <a:pPr>
              <a:lnSpc>
                <a:spcPct val="100000"/>
              </a:lnSpc>
            </a:pPr>
            <a:r>
              <a:rPr lang="fr-FR" sz="1400">
                <a:solidFill>
                  <a:srgbClr val="000000"/>
                </a:solidFill>
                <a:latin typeface="Futura Condensed"/>
              </a:rPr>
              <a:t>In addition to time and an openness to adventure, some important resources include:</a:t>
            </a:r>
            <a:endParaRPr/>
          </a:p>
          <a:p>
            <a:pPr>
              <a:lnSpc>
                <a:spcPct val="120000"/>
              </a:lnSpc>
              <a:buFont typeface="Lucida Grande"/>
              <a:buChar char="+"/>
            </a:pPr>
            <a:r>
              <a:rPr b="1" lang="fr-FR" sz="1200">
                <a:solidFill>
                  <a:srgbClr val="000000"/>
                </a:solidFill>
                <a:latin typeface="Futura Condensed"/>
              </a:rPr>
              <a:t>Computers with speakers </a:t>
            </a:r>
            <a:r>
              <a:rPr lang="fr-FR" sz="1200">
                <a:solidFill>
                  <a:srgbClr val="000000"/>
                </a:solidFill>
                <a:latin typeface="Futura Condensed"/>
              </a:rPr>
              <a:t>(and, optionally, microphones and webcams): for the computer-based design activities</a:t>
            </a:r>
            <a:endParaRPr/>
          </a:p>
          <a:p>
            <a:pPr>
              <a:lnSpc>
                <a:spcPct val="120000"/>
              </a:lnSpc>
              <a:buFont typeface="Lucida Grande"/>
              <a:buChar char="+"/>
            </a:pPr>
            <a:r>
              <a:rPr b="1" lang="fr-FR" sz="1200">
                <a:solidFill>
                  <a:srgbClr val="000000"/>
                </a:solidFill>
                <a:latin typeface="Futura Condensed"/>
              </a:rPr>
              <a:t>Network connection</a:t>
            </a:r>
            <a:r>
              <a:rPr lang="fr-FR" sz="1200">
                <a:solidFill>
                  <a:srgbClr val="000000"/>
                </a:solidFill>
                <a:latin typeface="Futura Condensed"/>
              </a:rPr>
              <a:t>: for connecting to Scratch online (if your environment does not offer a network connection, a downloadable version of Scratch is available)</a:t>
            </a:r>
            <a:endParaRPr/>
          </a:p>
          <a:p>
            <a:pPr>
              <a:lnSpc>
                <a:spcPct val="120000"/>
              </a:lnSpc>
              <a:buFont typeface="Lucida Grande"/>
              <a:buChar char="+"/>
            </a:pPr>
            <a:r>
              <a:rPr b="1" lang="fr-FR" sz="1200">
                <a:solidFill>
                  <a:srgbClr val="000000"/>
                </a:solidFill>
                <a:latin typeface="Futura Condensed"/>
              </a:rPr>
              <a:t>Projector or interactive whiteboard with speakers</a:t>
            </a:r>
            <a:r>
              <a:rPr lang="fr-FR" sz="1200">
                <a:solidFill>
                  <a:srgbClr val="000000"/>
                </a:solidFill>
                <a:latin typeface="Futura Condensed"/>
              </a:rPr>
              <a:t>: for sharing works-in-progress and for demonstrations</a:t>
            </a:r>
            <a:endParaRPr/>
          </a:p>
          <a:p>
            <a:pPr>
              <a:lnSpc>
                <a:spcPct val="120000"/>
              </a:lnSpc>
              <a:buFont typeface="Lucida Grande"/>
              <a:buChar char="+"/>
            </a:pPr>
            <a:r>
              <a:rPr b="1" lang="fr-FR" sz="1200">
                <a:solidFill>
                  <a:srgbClr val="000000"/>
                </a:solidFill>
                <a:latin typeface="Futura Condensed"/>
              </a:rPr>
              <a:t>Design notebooks </a:t>
            </a:r>
            <a:r>
              <a:rPr lang="fr-FR" sz="1200">
                <a:solidFill>
                  <a:srgbClr val="000000"/>
                </a:solidFill>
                <a:latin typeface="Futura Condensed"/>
              </a:rPr>
              <a:t>(physical or digital): for documenting, sketching, and brainstorming ideas and plans</a:t>
            </a:r>
            <a:endParaRPr/>
          </a:p>
        </p:txBody>
      </p:sp>
      <p:sp>
        <p:nvSpPr>
          <p:cNvPr id="133" name="CustomShape 3"/>
          <p:cNvSpPr/>
          <p:nvPr/>
        </p:nvSpPr>
        <p:spPr>
          <a:xfrm>
            <a:off x="555120" y="2852640"/>
            <a:ext cx="3116520" cy="19306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100">
                <a:solidFill>
                  <a:srgbClr val="000000"/>
                </a:solidFill>
                <a:latin typeface="Futura Condensed"/>
              </a:rPr>
              <a:t>Scratch is being used in thousands of elementary, middle-school, and high-school classrooms around the world. The guide can be used in its entirety as a semester-long computing course, or selectively as part of other curricular areas. Many educators introduce creative computing as an after-school or lunch-time program, using the activities as inspiration and scaffolding for students’ open-ended explorations.</a:t>
            </a:r>
            <a:endParaRPr/>
          </a:p>
        </p:txBody>
      </p:sp>
      <p:sp>
        <p:nvSpPr>
          <p:cNvPr id="134" name="CustomShape 4"/>
          <p:cNvSpPr/>
          <p:nvPr/>
        </p:nvSpPr>
        <p:spPr>
          <a:xfrm>
            <a:off x="457920" y="235692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K-12 TEACHER</a:t>
            </a:r>
            <a:endParaRPr/>
          </a:p>
        </p:txBody>
      </p:sp>
      <p:sp>
        <p:nvSpPr>
          <p:cNvPr id="135" name="Line 5"/>
          <p:cNvSpPr/>
          <p:nvPr/>
        </p:nvSpPr>
        <p:spPr>
          <a:xfrm flipV="1">
            <a:off x="554760" y="2687400"/>
            <a:ext cx="3117240" cy="8640"/>
          </a:xfrm>
          <a:prstGeom prst="line">
            <a:avLst/>
          </a:prstGeom>
          <a:ln w="9360">
            <a:solidFill>
              <a:srgbClr val="000000"/>
            </a:solidFill>
            <a:round/>
          </a:ln>
        </p:spPr>
      </p:sp>
      <p:sp>
        <p:nvSpPr>
          <p:cNvPr id="136" name="CustomShape 6"/>
          <p:cNvSpPr/>
          <p:nvPr/>
        </p:nvSpPr>
        <p:spPr>
          <a:xfrm>
            <a:off x="4105080" y="4280760"/>
            <a:ext cx="3116520" cy="22654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100">
                <a:solidFill>
                  <a:srgbClr val="000000"/>
                </a:solidFill>
                <a:latin typeface="Futura Condensed"/>
              </a:rPr>
              <a:t>Scratch can serve as an introduction to fundamental computational concepts and practices, often followed by a transition to more traditional text-based programming languages in computer science courses. For example, the CS50 course at Harvard University uses Scratch as an introductory programming experience before transitioning to the C programming language. The activities have also been used as part of education, art, and media literacy courses at the college level.</a:t>
            </a:r>
            <a:endParaRPr/>
          </a:p>
        </p:txBody>
      </p:sp>
      <p:sp>
        <p:nvSpPr>
          <p:cNvPr id="137" name="CustomShape 7"/>
          <p:cNvSpPr/>
          <p:nvPr/>
        </p:nvSpPr>
        <p:spPr>
          <a:xfrm>
            <a:off x="4007880" y="378504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COLLEGE INSTRUCTOR</a:t>
            </a:r>
            <a:endParaRPr/>
          </a:p>
        </p:txBody>
      </p:sp>
      <p:sp>
        <p:nvSpPr>
          <p:cNvPr id="138" name="Line 8"/>
          <p:cNvSpPr/>
          <p:nvPr/>
        </p:nvSpPr>
        <p:spPr>
          <a:xfrm flipV="1">
            <a:off x="4104720" y="4115520"/>
            <a:ext cx="3117240" cy="8640"/>
          </a:xfrm>
          <a:prstGeom prst="line">
            <a:avLst/>
          </a:prstGeom>
          <a:ln w="9360">
            <a:solidFill>
              <a:srgbClr val="000000"/>
            </a:solidFill>
            <a:round/>
          </a:ln>
        </p:spPr>
      </p:sp>
      <p:sp>
        <p:nvSpPr>
          <p:cNvPr id="139" name="CustomShape 9"/>
          <p:cNvSpPr/>
          <p:nvPr/>
        </p:nvSpPr>
        <p:spPr>
          <a:xfrm>
            <a:off x="552600" y="4720680"/>
            <a:ext cx="3116520" cy="19306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100">
                <a:solidFill>
                  <a:srgbClr val="000000"/>
                </a:solidFill>
                <a:latin typeface="Futura Condensed"/>
              </a:rPr>
              <a:t>In addition to formal learning environments like classrooms, Scratch has been used in informal learning spaces like museums and libraries. Whether as a structured workshop experience or a drop-in play space, these learning environments are ideal for supporting explorations in creative computing, without some of the restrictions present in traditional settings.</a:t>
            </a:r>
            <a:endParaRPr/>
          </a:p>
        </p:txBody>
      </p:sp>
      <p:sp>
        <p:nvSpPr>
          <p:cNvPr id="140" name="CustomShape 10"/>
          <p:cNvSpPr/>
          <p:nvPr/>
        </p:nvSpPr>
        <p:spPr>
          <a:xfrm>
            <a:off x="455400" y="4224960"/>
            <a:ext cx="3306600" cy="576000"/>
          </a:xfrm>
          <a:prstGeom prst="rect">
            <a:avLst/>
          </a:prstGeom>
          <a:noFill/>
          <a:ln>
            <a:noFill/>
          </a:ln>
        </p:spPr>
        <p:txBody>
          <a:bodyPr lIns="90000" rIns="90000" tIns="45000" bIns="45000"/>
          <a:p>
            <a:pPr>
              <a:lnSpc>
                <a:spcPct val="100000"/>
              </a:lnSpc>
            </a:pPr>
            <a:r>
              <a:rPr lang="fr-FR" sz="1600">
                <a:solidFill>
                  <a:srgbClr val="000000"/>
                </a:solidFill>
                <a:latin typeface="Futura Condensed"/>
              </a:rPr>
              <a:t>MUSEUM OR LIBRARY EDUCATOR</a:t>
            </a:r>
            <a:endParaRPr/>
          </a:p>
        </p:txBody>
      </p:sp>
      <p:sp>
        <p:nvSpPr>
          <p:cNvPr id="141" name="Line 11"/>
          <p:cNvSpPr/>
          <p:nvPr/>
        </p:nvSpPr>
        <p:spPr>
          <a:xfrm flipV="1">
            <a:off x="552600" y="4555440"/>
            <a:ext cx="3116880" cy="8640"/>
          </a:xfrm>
          <a:prstGeom prst="line">
            <a:avLst/>
          </a:prstGeom>
          <a:ln w="9360">
            <a:solidFill>
              <a:srgbClr val="000000"/>
            </a:solidFill>
            <a:round/>
          </a:ln>
        </p:spPr>
      </p:sp>
      <p:sp>
        <p:nvSpPr>
          <p:cNvPr id="142" name="CustomShape 12"/>
          <p:cNvSpPr/>
          <p:nvPr/>
        </p:nvSpPr>
        <p:spPr>
          <a:xfrm>
            <a:off x="552600" y="6419520"/>
            <a:ext cx="3116520" cy="15958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100">
                <a:solidFill>
                  <a:srgbClr val="000000"/>
                </a:solidFill>
                <a:latin typeface="Futura Condensed"/>
              </a:rPr>
              <a:t>Parents can use the guide in a wide range of ways. From supporting homeschooling activities, to starting creative computing clubs at school, to hosting workshops at local community centers, parents are encouraged to think about how to use the guide to support the creative computing experiences of young learners.</a:t>
            </a:r>
            <a:endParaRPr/>
          </a:p>
        </p:txBody>
      </p:sp>
      <p:sp>
        <p:nvSpPr>
          <p:cNvPr id="143" name="CustomShape 13"/>
          <p:cNvSpPr/>
          <p:nvPr/>
        </p:nvSpPr>
        <p:spPr>
          <a:xfrm>
            <a:off x="455400" y="592344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PARENT</a:t>
            </a:r>
            <a:endParaRPr/>
          </a:p>
        </p:txBody>
      </p:sp>
      <p:sp>
        <p:nvSpPr>
          <p:cNvPr id="144" name="Line 14"/>
          <p:cNvSpPr/>
          <p:nvPr/>
        </p:nvSpPr>
        <p:spPr>
          <a:xfrm flipV="1">
            <a:off x="552600" y="6254280"/>
            <a:ext cx="3116880" cy="8640"/>
          </a:xfrm>
          <a:prstGeom prst="line">
            <a:avLst/>
          </a:prstGeom>
          <a:ln w="9360">
            <a:solidFill>
              <a:srgbClr val="000000"/>
            </a:solidFill>
            <a:round/>
          </a:ln>
        </p:spPr>
      </p:sp>
      <p:sp>
        <p:nvSpPr>
          <p:cNvPr id="145" name="CustomShape 15"/>
          <p:cNvSpPr/>
          <p:nvPr/>
        </p:nvSpPr>
        <p:spPr>
          <a:xfrm>
            <a:off x="4105080" y="6257520"/>
            <a:ext cx="3116520" cy="17632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100">
                <a:solidFill>
                  <a:srgbClr val="000000"/>
                </a:solidFill>
                <a:latin typeface="Futura Condensed"/>
              </a:rPr>
              <a:t>Over the past seven years since Scratch’s launch, young learners have been passionate advocates for creative computing in a variety of settings. From introducing their parents and teachers to programming, to creating learning opportunities for their peers, creative computing can be something that is done with them or by them, rather than just for them.</a:t>
            </a:r>
            <a:endParaRPr/>
          </a:p>
        </p:txBody>
      </p:sp>
      <p:sp>
        <p:nvSpPr>
          <p:cNvPr id="146" name="CustomShape 16"/>
          <p:cNvSpPr/>
          <p:nvPr/>
        </p:nvSpPr>
        <p:spPr>
          <a:xfrm>
            <a:off x="4007880" y="576180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YOUNG LEARNER</a:t>
            </a:r>
            <a:endParaRPr/>
          </a:p>
        </p:txBody>
      </p:sp>
      <p:sp>
        <p:nvSpPr>
          <p:cNvPr id="147" name="Line 17"/>
          <p:cNvSpPr/>
          <p:nvPr/>
        </p:nvSpPr>
        <p:spPr>
          <a:xfrm flipV="1">
            <a:off x="4104720" y="6092280"/>
            <a:ext cx="3117240" cy="8640"/>
          </a:xfrm>
          <a:prstGeom prst="line">
            <a:avLst/>
          </a:prstGeom>
          <a:ln w="9360">
            <a:solidFill>
              <a:srgbClr val="000000"/>
            </a:solidFill>
            <a:round/>
          </a:ln>
        </p:spPr>
      </p:sp>
      <p:sp>
        <p:nvSpPr>
          <p:cNvPr id="148" name="CustomShape 18"/>
          <p:cNvSpPr/>
          <p:nvPr/>
        </p:nvSpPr>
        <p:spPr>
          <a:xfrm>
            <a:off x="455400" y="1332000"/>
            <a:ext cx="3213720" cy="1581120"/>
          </a:xfrm>
          <a:prstGeom prst="rect">
            <a:avLst/>
          </a:prstGeom>
          <a:noFill/>
          <a:ln>
            <a:noFill/>
          </a:ln>
        </p:spPr>
        <p:txBody>
          <a:bodyPr lIns="90000" rIns="90000" tIns="45000" bIns="45000"/>
          <a:p>
            <a:pPr algn="just">
              <a:lnSpc>
                <a:spcPct val="100000"/>
              </a:lnSpc>
            </a:pPr>
            <a:r>
              <a:rPr lang="fr-FR" sz="1400">
                <a:solidFill>
                  <a:srgbClr val="000000"/>
                </a:solidFill>
                <a:latin typeface="Futura Condensed"/>
              </a:rPr>
              <a:t>No matter your current context or prior experience, this guide was designed with a wide range of learners and educators in mind. Here are a few examples of who might use the guide and how they might use it:</a:t>
            </a:r>
            <a:endParaRPr/>
          </a:p>
        </p:txBody>
      </p:sp>
      <p:sp>
        <p:nvSpPr>
          <p:cNvPr id="149" name="CustomShape 19"/>
          <p:cNvSpPr/>
          <p:nvPr/>
        </p:nvSpPr>
        <p:spPr>
          <a:xfrm flipH="1" rot="20968800">
            <a:off x="3899520" y="223560"/>
            <a:ext cx="3634200" cy="3502440"/>
          </a:xfrm>
          <a:prstGeom prst="wedgeEllipseCallout">
            <a:avLst>
              <a:gd name="adj1" fmla="val -41492"/>
              <a:gd name="adj2" fmla="val 52914"/>
            </a:avLst>
          </a:prstGeom>
          <a:solidFill>
            <a:srgbClr val="d9d9d9"/>
          </a:solidFill>
          <a:ln w="114480">
            <a:solidFill>
              <a:srgbClr val="ffffff"/>
            </a:solidFill>
            <a:round/>
          </a:ln>
        </p:spPr>
        <p:txBody>
          <a:bodyPr lIns="90000" rIns="90000" tIns="45000" bIns="45000" anchor="ctr"/>
          <a:p>
            <a:pPr algn="ctr">
              <a:lnSpc>
                <a:spcPct val="100000"/>
              </a:lnSpc>
            </a:pPr>
            <a:r>
              <a:rPr lang="fr-FR" sz="4000">
                <a:solidFill>
                  <a:srgbClr val="000000"/>
                </a:solidFill>
                <a:latin typeface="Futura Condensed"/>
              </a:rPr>
              <a:t>Creative computing is for everybody! </a:t>
            </a:r>
            <a:endParaRPr/>
          </a:p>
        </p:txBody>
      </p:sp>
      <p:sp>
        <p:nvSpPr>
          <p:cNvPr id="150" name="CustomShape 20"/>
          <p:cNvSpPr/>
          <p:nvPr/>
        </p:nvSpPr>
        <p:spPr>
          <a:xfrm>
            <a:off x="455400" y="655560"/>
            <a:ext cx="4685760" cy="4561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WHO IS THIS GUIDE FOR?</a:t>
            </a:r>
            <a:endParaRPr/>
          </a:p>
        </p:txBody>
      </p:sp>
      <p:sp>
        <p:nvSpPr>
          <p:cNvPr id="151" name="CustomShape 21"/>
          <p:cNvSpPr/>
          <p:nvPr/>
        </p:nvSpPr>
        <p:spPr>
          <a:xfrm>
            <a:off x="3887280" y="9518040"/>
            <a:ext cx="3744000" cy="534960"/>
          </a:xfrm>
          <a:prstGeom prst="rect">
            <a:avLst/>
          </a:prstGeom>
          <a:noFill/>
          <a:ln>
            <a:noFill/>
          </a:ln>
        </p:spPr>
        <p:txBody>
          <a:bodyPr lIns="90000" rIns="90000" tIns="45000" bIns="45000" anchor="ctr"/>
          <a:p>
            <a:pPr algn="r">
              <a:lnSpc>
                <a:spcPct val="100000"/>
              </a:lnSpc>
            </a:pPr>
            <a:r>
              <a:rPr lang="fr-FR" sz="1200">
                <a:solidFill>
                  <a:srgbClr val="8b8b8b"/>
                </a:solidFill>
                <a:latin typeface="Futura Condensed"/>
              </a:rPr>
              <a:t>3</a:t>
            </a:r>
            <a:endParaRPr/>
          </a:p>
        </p:txBody>
      </p:sp>
      <p:sp>
        <p:nvSpPr>
          <p:cNvPr id="152" name="CustomShape 22"/>
          <p:cNvSpPr/>
          <p:nvPr/>
        </p:nvSpPr>
        <p:spPr>
          <a:xfrm>
            <a:off x="0" y="7708320"/>
            <a:ext cx="7581600" cy="478800"/>
          </a:xfrm>
          <a:prstGeom prst="rect">
            <a:avLst/>
          </a:prstGeom>
          <a:solidFill>
            <a:srgbClr val="000000"/>
          </a:solidFill>
          <a:ln w="9360">
            <a:noFill/>
          </a:ln>
        </p:spPr>
      </p:sp>
      <p:sp>
        <p:nvSpPr>
          <p:cNvPr id="153" name="CustomShape 23"/>
          <p:cNvSpPr/>
          <p:nvPr/>
        </p:nvSpPr>
        <p:spPr>
          <a:xfrm>
            <a:off x="1996560" y="7546680"/>
            <a:ext cx="531792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WHAT DO I NEED IN ORDER TO USE THIS GUIDE?</a:t>
            </a:r>
            <a:endParaRPr/>
          </a:p>
        </p:txBody>
      </p:sp>
    </p:spTree>
  </p:cSld>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4" name="CustomShape 1"/>
          <p:cNvSpPr/>
          <p:nvPr/>
        </p:nvSpPr>
        <p:spPr>
          <a:xfrm flipH="1">
            <a:off x="175680" y="663480"/>
            <a:ext cx="7595280" cy="478800"/>
          </a:xfrm>
          <a:prstGeom prst="rect">
            <a:avLst/>
          </a:prstGeom>
          <a:solidFill>
            <a:srgbClr val="000000"/>
          </a:solidFill>
          <a:ln w="9360">
            <a:noFill/>
          </a:ln>
        </p:spPr>
      </p:sp>
      <p:sp>
        <p:nvSpPr>
          <p:cNvPr id="155" name="CustomShape 2"/>
          <p:cNvSpPr/>
          <p:nvPr/>
        </p:nvSpPr>
        <p:spPr>
          <a:xfrm flipH="1">
            <a:off x="450720" y="501120"/>
            <a:ext cx="372132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IS INCLUDED IN THIS GUIDE?</a:t>
            </a:r>
            <a:endParaRPr/>
          </a:p>
        </p:txBody>
      </p:sp>
      <p:sp>
        <p:nvSpPr>
          <p:cNvPr id="156" name="CustomShape 3"/>
          <p:cNvSpPr/>
          <p:nvPr/>
        </p:nvSpPr>
        <p:spPr>
          <a:xfrm>
            <a:off x="487080" y="1466640"/>
            <a:ext cx="3063240" cy="1581120"/>
          </a:xfrm>
          <a:prstGeom prst="rect">
            <a:avLst/>
          </a:prstGeom>
          <a:noFill/>
          <a:ln cap="rnd">
            <a:solidFill>
              <a:srgbClr val="000000"/>
            </a:solidFill>
            <a:custDash>
              <a:ds d="4900000000" sp="3675000000"/>
            </a:custDash>
          </a:ln>
        </p:spPr>
        <p:txBody>
          <a:bodyPr lIns="90000" rIns="90000" tIns="45000" bIns="45000"/>
          <a:p>
            <a:pPr algn="just">
              <a:lnSpc>
                <a:spcPct val="100000"/>
              </a:lnSpc>
            </a:pPr>
            <a:r>
              <a:rPr lang="fr-FR" sz="1400">
                <a:solidFill>
                  <a:srgbClr val="000000"/>
                </a:solidFill>
                <a:latin typeface="Futura Condensed"/>
              </a:rPr>
              <a:t>This guide is organized in seven units – from an initial preparatory unit to a culminating project-based unit – with each unit typically including six activities. A summary of each unit follows:</a:t>
            </a:r>
            <a:endParaRPr/>
          </a:p>
        </p:txBody>
      </p:sp>
      <p:sp>
        <p:nvSpPr>
          <p:cNvPr id="157" name="CustomShape 4"/>
          <p:cNvSpPr/>
          <p:nvPr/>
        </p:nvSpPr>
        <p:spPr>
          <a:xfrm>
            <a:off x="487080" y="7477560"/>
            <a:ext cx="6854040" cy="2857680"/>
          </a:xfrm>
          <a:prstGeom prst="rect">
            <a:avLst/>
          </a:prstGeom>
          <a:noFill/>
          <a:ln cap="rnd">
            <a:solidFill>
              <a:srgbClr val="000000"/>
            </a:solidFill>
            <a:custDash>
              <a:ds d="4900000000" sp="3675000000"/>
            </a:custDash>
          </a:ln>
        </p:spPr>
        <p:txBody>
          <a:bodyPr lIns="90000" rIns="90000" tIns="45000" bIns="45000"/>
          <a:p>
            <a:pPr>
              <a:lnSpc>
                <a:spcPct val="100000"/>
              </a:lnSpc>
            </a:pPr>
            <a:r>
              <a:rPr lang="fr-FR" sz="1200">
                <a:solidFill>
                  <a:srgbClr val="000000"/>
                </a:solidFill>
                <a:latin typeface="Futura Condensed"/>
              </a:rPr>
              <a:t>Assessment strategies are described throughout the guide, and several assessment instruments are included in the guide appendix. Our approach to assessment is process-oriented, with a focus on creating opportunities for students to talk about their own (and others’) creations and creative practices. There are many forms of process-oriented data that could be collected and various strategies are suggested throughout the guide, such as:</a:t>
            </a:r>
            <a:endParaRPr/>
          </a:p>
          <a:p>
            <a:pPr>
              <a:lnSpc>
                <a:spcPct val="100000"/>
              </a:lnSpc>
            </a:pPr>
            <a:r>
              <a:rPr lang="fr-FR" sz="700">
                <a:solidFill>
                  <a:srgbClr val="000000"/>
                </a:solidFill>
                <a:latin typeface="Futura Condensed"/>
              </a:rPr>
              <a:t> </a:t>
            </a:r>
            <a:endParaRPr/>
          </a:p>
          <a:p>
            <a:pPr lvl="1">
              <a:lnSpc>
                <a:spcPct val="100000"/>
              </a:lnSpc>
              <a:buFont typeface="Lucida Grande"/>
              <a:buChar char="+"/>
            </a:pPr>
            <a:r>
              <a:rPr lang="fr-FR" sz="1200">
                <a:solidFill>
                  <a:srgbClr val="000000"/>
                </a:solidFill>
                <a:latin typeface="Futura Condensed"/>
              </a:rPr>
              <a:t>supporting conversations with and among students about their projects, recorded through audio, video, or text</a:t>
            </a:r>
            <a:endParaRPr/>
          </a:p>
          <a:p>
            <a:pPr lvl="1">
              <a:lnSpc>
                <a:spcPct val="100000"/>
              </a:lnSpc>
              <a:buFont typeface="Lucida Grande"/>
              <a:buChar char="+"/>
            </a:pPr>
            <a:r>
              <a:rPr lang="fr-FR" sz="1200">
                <a:solidFill>
                  <a:srgbClr val="000000"/>
                </a:solidFill>
                <a:latin typeface="Futura Condensed"/>
              </a:rPr>
              <a:t>examining portfolios of projects</a:t>
            </a:r>
            <a:endParaRPr/>
          </a:p>
          <a:p>
            <a:pPr lvl="1">
              <a:lnSpc>
                <a:spcPct val="100000"/>
              </a:lnSpc>
              <a:buFont typeface="Lucida Grande"/>
              <a:buChar char="+"/>
            </a:pPr>
            <a:r>
              <a:rPr lang="fr-FR" sz="1200">
                <a:solidFill>
                  <a:srgbClr val="000000"/>
                </a:solidFill>
                <a:latin typeface="Futura Condensed"/>
              </a:rPr>
              <a:t>maintaining design journals</a:t>
            </a:r>
            <a:endParaRPr/>
          </a:p>
          <a:p>
            <a:pPr>
              <a:lnSpc>
                <a:spcPct val="100000"/>
              </a:lnSpc>
            </a:pPr>
            <a:r>
              <a:rPr lang="fr-FR" sz="700">
                <a:solidFill>
                  <a:srgbClr val="000000"/>
                </a:solidFill>
                <a:latin typeface="Futura Condensed"/>
              </a:rPr>
              <a:t> </a:t>
            </a:r>
            <a:endParaRPr/>
          </a:p>
          <a:p>
            <a:pPr>
              <a:lnSpc>
                <a:spcPct val="100000"/>
              </a:lnSpc>
            </a:pPr>
            <a:r>
              <a:rPr lang="fr-FR" sz="1200">
                <a:solidFill>
                  <a:srgbClr val="000000"/>
                </a:solidFill>
                <a:latin typeface="Futura Condensed"/>
              </a:rPr>
              <a:t>We view assessment as something that is done with students, to support their understanding of what they already know and what they still want to learn. Assessment can involve a variety of participants, including the creators, their peers, teachers, parents, and others. </a:t>
            </a:r>
            <a:endParaRPr/>
          </a:p>
        </p:txBody>
      </p:sp>
      <p:sp>
        <p:nvSpPr>
          <p:cNvPr id="158" name="CustomShape 5"/>
          <p:cNvSpPr/>
          <p:nvPr/>
        </p:nvSpPr>
        <p:spPr>
          <a:xfrm>
            <a:off x="4607640" y="1437840"/>
            <a:ext cx="2731680" cy="18406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Create new interactive worlds through collaborative storytelling. Begin by developing characters, learning to code conversations, and then situating those characters and conversations in shifting scenes. Combine characters, conversations, and scenes in a larger story project that is passed along to other creators to further develop – and possibly reimagine entirely!</a:t>
            </a:r>
            <a:endParaRPr/>
          </a:p>
        </p:txBody>
      </p:sp>
      <p:sp>
        <p:nvSpPr>
          <p:cNvPr id="159" name="CustomShape 6"/>
          <p:cNvSpPr/>
          <p:nvPr/>
        </p:nvSpPr>
        <p:spPr>
          <a:xfrm rot="5400000">
            <a:off x="3867840" y="1875240"/>
            <a:ext cx="1148760" cy="331560"/>
          </a:xfrm>
          <a:prstGeom prst="rect">
            <a:avLst/>
          </a:prstGeom>
          <a:solidFill>
            <a:srgbClr val="aa28ba"/>
          </a:solidFill>
          <a:ln w="9360">
            <a:noFill/>
          </a:ln>
        </p:spPr>
      </p:sp>
      <p:sp>
        <p:nvSpPr>
          <p:cNvPr id="160" name="CustomShape 7"/>
          <p:cNvSpPr/>
          <p:nvPr/>
        </p:nvSpPr>
        <p:spPr>
          <a:xfrm>
            <a:off x="4275720" y="2447280"/>
            <a:ext cx="331560" cy="167760"/>
          </a:xfrm>
          <a:prstGeom prst="triangle">
            <a:avLst>
              <a:gd name="adj" fmla="val 51144"/>
            </a:avLst>
          </a:prstGeom>
          <a:solidFill>
            <a:srgbClr val="ffffff"/>
          </a:solidFill>
          <a:ln w="9360">
            <a:solidFill>
              <a:srgbClr val="ffffff"/>
            </a:solidFill>
            <a:round/>
          </a:ln>
        </p:spPr>
      </p:sp>
      <p:sp>
        <p:nvSpPr>
          <p:cNvPr id="161" name="CustomShape 8"/>
          <p:cNvSpPr/>
          <p:nvPr/>
        </p:nvSpPr>
        <p:spPr>
          <a:xfrm rot="16200000">
            <a:off x="3885120" y="1917360"/>
            <a:ext cx="1112760" cy="21168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3 - STORIES</a:t>
            </a:r>
            <a:endParaRPr/>
          </a:p>
        </p:txBody>
      </p:sp>
      <p:sp>
        <p:nvSpPr>
          <p:cNvPr id="162" name="CustomShape 9"/>
          <p:cNvSpPr/>
          <p:nvPr/>
        </p:nvSpPr>
        <p:spPr>
          <a:xfrm>
            <a:off x="810720" y="6031440"/>
            <a:ext cx="2735640" cy="1505880"/>
          </a:xfrm>
          <a:prstGeom prst="rect">
            <a:avLst/>
          </a:prstGeom>
          <a:noFill/>
          <a:ln>
            <a:noFill/>
          </a:ln>
        </p:spPr>
        <p:txBody>
          <a:bodyPr lIns="90000" rIns="90000" tIns="0" bIns="0"/>
          <a:p>
            <a:pPr>
              <a:lnSpc>
                <a:spcPct val="100000"/>
              </a:lnSpc>
            </a:pPr>
            <a:r>
              <a:rPr lang="fr-FR" sz="1100">
                <a:solidFill>
                  <a:srgbClr val="000000"/>
                </a:solidFill>
                <a:latin typeface="Futura Condensed"/>
              </a:rPr>
              <a:t>Play with visuals and audio in these activities focused on animation, art, and music. Explore Scratch’s focus on media – and the key computational concepts of loops, events, and parallelism – by building your own band, designing animated creatures, and creating a music video for a favorite song.</a:t>
            </a:r>
            <a:endParaRPr/>
          </a:p>
        </p:txBody>
      </p:sp>
      <p:sp>
        <p:nvSpPr>
          <p:cNvPr id="163" name="CustomShape 10"/>
          <p:cNvSpPr/>
          <p:nvPr/>
        </p:nvSpPr>
        <p:spPr>
          <a:xfrm rot="5400000">
            <a:off x="74160" y="6460920"/>
            <a:ext cx="1148760" cy="331560"/>
          </a:xfrm>
          <a:prstGeom prst="rect">
            <a:avLst/>
          </a:prstGeom>
          <a:solidFill>
            <a:srgbClr val="713cd1"/>
          </a:solidFill>
          <a:ln w="9360">
            <a:noFill/>
          </a:ln>
        </p:spPr>
      </p:sp>
      <p:sp>
        <p:nvSpPr>
          <p:cNvPr id="164" name="CustomShape 11"/>
          <p:cNvSpPr/>
          <p:nvPr/>
        </p:nvSpPr>
        <p:spPr>
          <a:xfrm>
            <a:off x="482760" y="7032960"/>
            <a:ext cx="331560" cy="167760"/>
          </a:xfrm>
          <a:prstGeom prst="triangle">
            <a:avLst>
              <a:gd name="adj" fmla="val 51144"/>
            </a:avLst>
          </a:prstGeom>
          <a:solidFill>
            <a:srgbClr val="ffffff"/>
          </a:solidFill>
          <a:ln w="9360">
            <a:solidFill>
              <a:srgbClr val="ffffff"/>
            </a:solidFill>
            <a:round/>
          </a:ln>
        </p:spPr>
      </p:sp>
      <p:sp>
        <p:nvSpPr>
          <p:cNvPr id="165" name="CustomShape 12"/>
          <p:cNvSpPr/>
          <p:nvPr/>
        </p:nvSpPr>
        <p:spPr>
          <a:xfrm rot="16200000">
            <a:off x="152280" y="6456600"/>
            <a:ext cx="1112760" cy="33264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2 - ANIMATIONS</a:t>
            </a:r>
            <a:endParaRPr/>
          </a:p>
        </p:txBody>
      </p:sp>
      <p:sp>
        <p:nvSpPr>
          <p:cNvPr id="166" name="CustomShape 13"/>
          <p:cNvSpPr/>
          <p:nvPr/>
        </p:nvSpPr>
        <p:spPr>
          <a:xfrm>
            <a:off x="818640" y="4487400"/>
            <a:ext cx="2731680" cy="15058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Get comfortable with the key computational concept of sequence through a series of activities that provide varying levels of structure – from a step-by-step tutorial, to a creative challenge using a limited number of blocks, to open-ended explorations through making a project about yourself.</a:t>
            </a:r>
            <a:endParaRPr/>
          </a:p>
        </p:txBody>
      </p:sp>
      <p:sp>
        <p:nvSpPr>
          <p:cNvPr id="167" name="CustomShape 14"/>
          <p:cNvSpPr/>
          <p:nvPr/>
        </p:nvSpPr>
        <p:spPr>
          <a:xfrm rot="5400000">
            <a:off x="74160" y="4920480"/>
            <a:ext cx="1148760" cy="331560"/>
          </a:xfrm>
          <a:prstGeom prst="rect">
            <a:avLst/>
          </a:prstGeom>
          <a:solidFill>
            <a:srgbClr val="1b93dd"/>
          </a:solidFill>
          <a:ln w="9360">
            <a:noFill/>
          </a:ln>
        </p:spPr>
      </p:sp>
      <p:sp>
        <p:nvSpPr>
          <p:cNvPr id="168" name="CustomShape 15"/>
          <p:cNvSpPr/>
          <p:nvPr/>
        </p:nvSpPr>
        <p:spPr>
          <a:xfrm>
            <a:off x="482760" y="5492520"/>
            <a:ext cx="331560" cy="167760"/>
          </a:xfrm>
          <a:prstGeom prst="triangle">
            <a:avLst>
              <a:gd name="adj" fmla="val 51144"/>
            </a:avLst>
          </a:prstGeom>
          <a:solidFill>
            <a:srgbClr val="ffffff"/>
          </a:solidFill>
          <a:ln w="9360">
            <a:solidFill>
              <a:srgbClr val="ffffff"/>
            </a:solidFill>
            <a:round/>
          </a:ln>
        </p:spPr>
      </p:sp>
      <p:sp>
        <p:nvSpPr>
          <p:cNvPr id="169" name="CustomShape 16"/>
          <p:cNvSpPr/>
          <p:nvPr/>
        </p:nvSpPr>
        <p:spPr>
          <a:xfrm rot="16200000">
            <a:off x="152280" y="4902480"/>
            <a:ext cx="1112760" cy="33264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1 - EXPLORING</a:t>
            </a:r>
            <a:endParaRPr/>
          </a:p>
        </p:txBody>
      </p:sp>
      <p:sp>
        <p:nvSpPr>
          <p:cNvPr id="170" name="CustomShape 17"/>
          <p:cNvSpPr/>
          <p:nvPr/>
        </p:nvSpPr>
        <p:spPr>
          <a:xfrm>
            <a:off x="814680" y="2971800"/>
            <a:ext cx="2735640" cy="16732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Prepare for the culture of creative computing by exploring possibilities and setting up technical infrastructure (e.g., creating Scratch accounts, starting design journals) and social infrastructure (e.g., establishing critique groups). Dive into an initial creative experience by making something “surprising” happen to a Scratch character.</a:t>
            </a:r>
            <a:endParaRPr/>
          </a:p>
        </p:txBody>
      </p:sp>
      <p:sp>
        <p:nvSpPr>
          <p:cNvPr id="171" name="CustomShape 18"/>
          <p:cNvSpPr/>
          <p:nvPr/>
        </p:nvSpPr>
        <p:spPr>
          <a:xfrm rot="5400000">
            <a:off x="74160" y="3415680"/>
            <a:ext cx="1148760" cy="331560"/>
          </a:xfrm>
          <a:prstGeom prst="rect">
            <a:avLst/>
          </a:prstGeom>
          <a:solidFill>
            <a:srgbClr val="808080"/>
          </a:solidFill>
          <a:ln w="9360">
            <a:noFill/>
          </a:ln>
        </p:spPr>
      </p:sp>
      <p:sp>
        <p:nvSpPr>
          <p:cNvPr id="172" name="CustomShape 19"/>
          <p:cNvSpPr/>
          <p:nvPr/>
        </p:nvSpPr>
        <p:spPr>
          <a:xfrm>
            <a:off x="482760" y="3987720"/>
            <a:ext cx="331560" cy="167760"/>
          </a:xfrm>
          <a:prstGeom prst="triangle">
            <a:avLst>
              <a:gd name="adj" fmla="val 51144"/>
            </a:avLst>
          </a:prstGeom>
          <a:solidFill>
            <a:srgbClr val="ffffff"/>
          </a:solidFill>
          <a:ln w="9360">
            <a:solidFill>
              <a:srgbClr val="ffffff"/>
            </a:solidFill>
            <a:round/>
          </a:ln>
        </p:spPr>
      </p:sp>
      <p:sp>
        <p:nvSpPr>
          <p:cNvPr id="173" name="CustomShape 20"/>
          <p:cNvSpPr/>
          <p:nvPr/>
        </p:nvSpPr>
        <p:spPr>
          <a:xfrm rot="16200000">
            <a:off x="152280" y="3381840"/>
            <a:ext cx="1112760" cy="33264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0 – GETTING STARTED</a:t>
            </a:r>
            <a:endParaRPr/>
          </a:p>
        </p:txBody>
      </p:sp>
      <p:sp>
        <p:nvSpPr>
          <p:cNvPr id="174" name="CustomShape 21"/>
          <p:cNvSpPr/>
          <p:nvPr/>
        </p:nvSpPr>
        <p:spPr>
          <a:xfrm>
            <a:off x="4607640" y="2971800"/>
            <a:ext cx="2667960" cy="16732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Connect fundamental game mechanics such as score and levels to key computational concepts, such as variables, operators, and conditionals. Analyze your favorite games, imagine new ones, and practice game design by implementing (and extending) classic games, like Pong.</a:t>
            </a:r>
            <a:endParaRPr/>
          </a:p>
        </p:txBody>
      </p:sp>
      <p:sp>
        <p:nvSpPr>
          <p:cNvPr id="175" name="CustomShape 22"/>
          <p:cNvSpPr/>
          <p:nvPr/>
        </p:nvSpPr>
        <p:spPr>
          <a:xfrm rot="5400000">
            <a:off x="3867840" y="3415680"/>
            <a:ext cx="1148760" cy="331560"/>
          </a:xfrm>
          <a:prstGeom prst="rect">
            <a:avLst/>
          </a:prstGeom>
          <a:solidFill>
            <a:srgbClr val="50ab06"/>
          </a:solidFill>
          <a:ln w="9360">
            <a:noFill/>
          </a:ln>
        </p:spPr>
      </p:sp>
      <p:sp>
        <p:nvSpPr>
          <p:cNvPr id="176" name="CustomShape 23"/>
          <p:cNvSpPr/>
          <p:nvPr/>
        </p:nvSpPr>
        <p:spPr>
          <a:xfrm>
            <a:off x="4275720" y="3987720"/>
            <a:ext cx="331560" cy="167760"/>
          </a:xfrm>
          <a:prstGeom prst="triangle">
            <a:avLst>
              <a:gd name="adj" fmla="val 51144"/>
            </a:avLst>
          </a:prstGeom>
          <a:solidFill>
            <a:srgbClr val="ffffff"/>
          </a:solidFill>
          <a:ln w="9360">
            <a:solidFill>
              <a:srgbClr val="ffffff"/>
            </a:solidFill>
            <a:round/>
          </a:ln>
        </p:spPr>
      </p:sp>
      <p:sp>
        <p:nvSpPr>
          <p:cNvPr id="177" name="CustomShape 24"/>
          <p:cNvSpPr/>
          <p:nvPr/>
        </p:nvSpPr>
        <p:spPr>
          <a:xfrm rot="16200000">
            <a:off x="3885120" y="3458160"/>
            <a:ext cx="1112760" cy="21168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4 - GAMES</a:t>
            </a:r>
            <a:endParaRPr/>
          </a:p>
        </p:txBody>
      </p:sp>
      <p:sp>
        <p:nvSpPr>
          <p:cNvPr id="178" name="CustomShape 25"/>
          <p:cNvSpPr/>
          <p:nvPr/>
        </p:nvSpPr>
        <p:spPr>
          <a:xfrm>
            <a:off x="4604760" y="4487760"/>
            <a:ext cx="2734560" cy="10036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Before the culminating unit, take a moment to revisit work from prior units, further exploring advanced concepts or helping others by designing new activities or debugging challenges.</a:t>
            </a:r>
            <a:endParaRPr/>
          </a:p>
        </p:txBody>
      </p:sp>
      <p:sp>
        <p:nvSpPr>
          <p:cNvPr id="179" name="CustomShape 26"/>
          <p:cNvSpPr/>
          <p:nvPr/>
        </p:nvSpPr>
        <p:spPr>
          <a:xfrm rot="5400000">
            <a:off x="3867840" y="4920480"/>
            <a:ext cx="1148760" cy="331560"/>
          </a:xfrm>
          <a:prstGeom prst="rect">
            <a:avLst/>
          </a:prstGeom>
          <a:solidFill>
            <a:srgbClr val="f7a654"/>
          </a:solidFill>
          <a:ln w="9360">
            <a:noFill/>
          </a:ln>
        </p:spPr>
      </p:sp>
      <p:sp>
        <p:nvSpPr>
          <p:cNvPr id="180" name="CustomShape 27"/>
          <p:cNvSpPr/>
          <p:nvPr/>
        </p:nvSpPr>
        <p:spPr>
          <a:xfrm>
            <a:off x="4275720" y="5492520"/>
            <a:ext cx="331560" cy="167760"/>
          </a:xfrm>
          <a:prstGeom prst="triangle">
            <a:avLst>
              <a:gd name="adj" fmla="val 51144"/>
            </a:avLst>
          </a:prstGeom>
          <a:solidFill>
            <a:srgbClr val="ffffff"/>
          </a:solidFill>
          <a:ln w="9360">
            <a:solidFill>
              <a:srgbClr val="ffffff"/>
            </a:solidFill>
            <a:round/>
          </a:ln>
        </p:spPr>
      </p:sp>
      <p:sp>
        <p:nvSpPr>
          <p:cNvPr id="181" name="CustomShape 28"/>
          <p:cNvSpPr/>
          <p:nvPr/>
        </p:nvSpPr>
        <p:spPr>
          <a:xfrm rot="16200000">
            <a:off x="3945600" y="4902480"/>
            <a:ext cx="1112760" cy="33264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5 – DIVING DEEPER</a:t>
            </a:r>
            <a:endParaRPr/>
          </a:p>
        </p:txBody>
      </p:sp>
      <p:sp>
        <p:nvSpPr>
          <p:cNvPr id="182" name="CustomShape 29"/>
          <p:cNvSpPr/>
          <p:nvPr/>
        </p:nvSpPr>
        <p:spPr>
          <a:xfrm>
            <a:off x="4607640" y="6029280"/>
            <a:ext cx="2667960" cy="1003680"/>
          </a:xfrm>
          <a:prstGeom prst="rect">
            <a:avLst/>
          </a:prstGeom>
          <a:noFill/>
          <a:ln>
            <a:noFill/>
          </a:ln>
        </p:spPr>
        <p:txBody>
          <a:bodyPr lIns="90000" rIns="90000" tIns="0" bIns="0"/>
          <a:p>
            <a:pPr algn="just">
              <a:lnSpc>
                <a:spcPct val="100000"/>
              </a:lnSpc>
            </a:pPr>
            <a:r>
              <a:rPr lang="fr-FR" sz="1100">
                <a:solidFill>
                  <a:srgbClr val="000000"/>
                </a:solidFill>
                <a:latin typeface="Futura Condensed"/>
              </a:rPr>
              <a:t>Put all of the computational concepts and practices into action by designing and developing a project of your own through iterative cycles of planning, making, and sharing.</a:t>
            </a:r>
            <a:endParaRPr/>
          </a:p>
        </p:txBody>
      </p:sp>
      <p:sp>
        <p:nvSpPr>
          <p:cNvPr id="183" name="CustomShape 30"/>
          <p:cNvSpPr/>
          <p:nvPr/>
        </p:nvSpPr>
        <p:spPr>
          <a:xfrm rot="5400000">
            <a:off x="3867840" y="6469200"/>
            <a:ext cx="1148760" cy="331560"/>
          </a:xfrm>
          <a:prstGeom prst="rect">
            <a:avLst/>
          </a:prstGeom>
          <a:solidFill>
            <a:srgbClr val="ea6a09"/>
          </a:solidFill>
          <a:ln w="9360">
            <a:noFill/>
          </a:ln>
        </p:spPr>
      </p:sp>
      <p:sp>
        <p:nvSpPr>
          <p:cNvPr id="184" name="CustomShape 31"/>
          <p:cNvSpPr/>
          <p:nvPr/>
        </p:nvSpPr>
        <p:spPr>
          <a:xfrm>
            <a:off x="4275720" y="7041240"/>
            <a:ext cx="331560" cy="167760"/>
          </a:xfrm>
          <a:prstGeom prst="triangle">
            <a:avLst>
              <a:gd name="adj" fmla="val 51144"/>
            </a:avLst>
          </a:prstGeom>
          <a:solidFill>
            <a:srgbClr val="ffffff"/>
          </a:solidFill>
          <a:ln w="9360">
            <a:solidFill>
              <a:srgbClr val="ffffff"/>
            </a:solidFill>
            <a:round/>
          </a:ln>
        </p:spPr>
      </p:sp>
      <p:sp>
        <p:nvSpPr>
          <p:cNvPr id="185" name="CustomShape 32"/>
          <p:cNvSpPr/>
          <p:nvPr/>
        </p:nvSpPr>
        <p:spPr>
          <a:xfrm rot="16200000">
            <a:off x="3945600" y="6442920"/>
            <a:ext cx="1112760" cy="332640"/>
          </a:xfrm>
          <a:prstGeom prst="rect">
            <a:avLst/>
          </a:prstGeom>
          <a:noFill/>
          <a:ln>
            <a:noFill/>
          </a:ln>
        </p:spPr>
        <p:txBody>
          <a:bodyPr lIns="45000" rIns="45000" tIns="90000" bIns="90000"/>
          <a:p>
            <a:pPr algn="r">
              <a:lnSpc>
                <a:spcPct val="100000"/>
              </a:lnSpc>
            </a:pPr>
            <a:r>
              <a:rPr lang="fr-FR" sz="800">
                <a:solidFill>
                  <a:srgbClr val="ffffff"/>
                </a:solidFill>
                <a:latin typeface="Futura Condensed"/>
              </a:rPr>
              <a:t>UNIT 6 - HACKATHON</a:t>
            </a:r>
            <a:endParaRPr/>
          </a:p>
        </p:txBody>
      </p:sp>
      <p:sp>
        <p:nvSpPr>
          <p:cNvPr id="186" name="CustomShape 33"/>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4</a:t>
            </a:r>
            <a:endParaRPr/>
          </a:p>
        </p:txBody>
      </p:sp>
    </p:spTree>
  </p:cSld>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87" name="CustomShape 1"/>
          <p:cNvSpPr/>
          <p:nvPr/>
        </p:nvSpPr>
        <p:spPr>
          <a:xfrm>
            <a:off x="455400" y="5721480"/>
            <a:ext cx="6854040" cy="4652280"/>
          </a:xfrm>
          <a:prstGeom prst="rect">
            <a:avLst/>
          </a:prstGeom>
          <a:noFill/>
          <a:ln>
            <a:noFill/>
          </a:ln>
        </p:spPr>
        <p:txBody>
          <a:bodyPr lIns="90000" rIns="90000" tIns="45000" bIns="45000"/>
          <a:p>
            <a:pPr algn="just">
              <a:lnSpc>
                <a:spcPct val="100000"/>
              </a:lnSpc>
            </a:pPr>
            <a:r>
              <a:rPr lang="fr-FR" sz="1200">
                <a:solidFill>
                  <a:srgbClr val="000000"/>
                </a:solidFill>
                <a:latin typeface="Futura Condensed"/>
              </a:rPr>
              <a:t>This guide was developed by members of the ScratchEd research team at the Harvard Graduate School of Education – Christan Balch, Michelle Chung, and Karen Brennan. Jeff Hawson provided editing support and inexhaustible enthusiasm.</a:t>
            </a:r>
            <a:endParaRPr/>
          </a:p>
          <a:p>
            <a:pPr algn="just">
              <a:lnSpc>
                <a:spcPct val="100000"/>
              </a:lnSpc>
            </a:pPr>
            <a:r>
              <a:rPr lang="fr-FR" sz="1200">
                <a:solidFill>
                  <a:srgbClr val="000000"/>
                </a:solidFill>
                <a:latin typeface="Futura Condensed"/>
              </a:rPr>
              <a:t> </a:t>
            </a:r>
            <a:endParaRPr/>
          </a:p>
          <a:p>
            <a:pPr algn="just">
              <a:lnSpc>
                <a:spcPct val="100000"/>
              </a:lnSpc>
            </a:pPr>
            <a:r>
              <a:rPr lang="fr-FR" sz="1200">
                <a:solidFill>
                  <a:srgbClr val="000000"/>
                </a:solidFill>
                <a:latin typeface="Futura Condensed"/>
              </a:rPr>
              <a:t>The guide contents draw on a previous version of the Creative Computing Guide (released in 2011) and on the Creative Computing Online Workshop (hosted in 2013). These were made possible with support from the National Science Foundation through grant DRL-1019396, the Google CS4HS program, and the Code-to-Learn Foundation.</a:t>
            </a:r>
            <a:endParaRPr/>
          </a:p>
          <a:p>
            <a:pPr algn="just">
              <a:lnSpc>
                <a:spcPct val="100000"/>
              </a:lnSpc>
            </a:pPr>
            <a:r>
              <a:rPr lang="fr-FR" sz="1200">
                <a:solidFill>
                  <a:srgbClr val="000000"/>
                </a:solidFill>
                <a:latin typeface="Futura Condensed"/>
              </a:rPr>
              <a:t> </a:t>
            </a:r>
            <a:endParaRPr/>
          </a:p>
          <a:p>
            <a:pPr algn="just">
              <a:lnSpc>
                <a:spcPct val="100000"/>
              </a:lnSpc>
            </a:pPr>
            <a:r>
              <a:rPr lang="fr-FR" sz="1200">
                <a:solidFill>
                  <a:srgbClr val="000000"/>
                </a:solidFill>
                <a:latin typeface="Futura Condensed"/>
              </a:rPr>
              <a:t>We are enormously appreciative of the numerous educators who have used the previous version of this guide and participated in workshops. In particular, we would like to thank the educators who extensively tested the first guide (Russell Clough, Judy Hoffman, Kara Kestner, Alvin Kroon, Melissa Nordmann, and Tyson Spraul) and the educators who extensively reviewed the current guide (Ingrid Gustafson, Megan Haddadi, Keledy Kenkel, Adam Scharfenberger, and LeeAnn Wells).</a:t>
            </a:r>
            <a:endParaRPr/>
          </a:p>
          <a:p>
            <a:pPr algn="just">
              <a:lnSpc>
                <a:spcPct val="100000"/>
              </a:lnSpc>
            </a:pPr>
            <a:endParaRPr/>
          </a:p>
          <a:p>
            <a:pPr algn="just">
              <a:lnSpc>
                <a:spcPct val="100000"/>
              </a:lnSpc>
            </a:pPr>
            <a:r>
              <a:rPr lang="fr-FR" sz="1200">
                <a:solidFill>
                  <a:srgbClr val="000000"/>
                </a:solidFill>
                <a:latin typeface="Futura Condensed"/>
              </a:rPr>
              <a:t>We are also greatly appreciative of our collaborators. We would like to thank Wendy Martin, Francisco Cervantes, and Bill Tally from Education Development Center’s Center for Children &amp; Technology, and Mitch Resnick from the MIT Media Lab for their extensive contributions in developing the computational thinking framework and resources. We would like to thank the many amazing Harvard Graduate School of Education interns who have contributed to the guide development over the past several years since the initial version in 2011, including Vanity Gee, Vanessa Gennarelli, Mylo Lam, Tomoko Matsukawa, Aaron Morris, Matthew Ong, Roshanak Razavi, Mary Jo Madda, Eric Schilling, and Elizabeth Woodbury.</a:t>
            </a:r>
            <a:endParaRPr/>
          </a:p>
        </p:txBody>
      </p:sp>
      <p:sp>
        <p:nvSpPr>
          <p:cNvPr id="188" name="CustomShape 2"/>
          <p:cNvSpPr/>
          <p:nvPr/>
        </p:nvSpPr>
        <p:spPr>
          <a:xfrm>
            <a:off x="527040" y="1445400"/>
            <a:ext cx="1469520" cy="1469520"/>
          </a:xfrm>
          <a:prstGeom prst="ellipse">
            <a:avLst/>
          </a:prstGeom>
          <a:solidFill>
            <a:srgbClr val="a6a6a6"/>
          </a:solidFill>
          <a:ln w="25560">
            <a:noFill/>
          </a:ln>
        </p:spPr>
      </p:sp>
      <p:sp>
        <p:nvSpPr>
          <p:cNvPr id="189" name="CustomShape 3"/>
          <p:cNvSpPr/>
          <p:nvPr/>
        </p:nvSpPr>
        <p:spPr>
          <a:xfrm>
            <a:off x="478080" y="1449720"/>
            <a:ext cx="1567440" cy="1460520"/>
          </a:xfrm>
          <a:prstGeom prst="rect">
            <a:avLst/>
          </a:prstGeom>
          <a:noFill/>
          <a:ln w="6480">
            <a:noFill/>
          </a:ln>
        </p:spPr>
        <p:txBody>
          <a:bodyPr lIns="90000" rIns="90000" tIns="45000" bIns="45000" anchor="ctr"/>
          <a:p>
            <a:pPr algn="ctr">
              <a:lnSpc>
                <a:spcPct val="100000"/>
              </a:lnSpc>
            </a:pPr>
            <a:r>
              <a:rPr lang="fr-FR">
                <a:solidFill>
                  <a:srgbClr val="ffffff"/>
                </a:solidFill>
                <a:latin typeface="Futura Condensed"/>
              </a:rPr>
              <a:t>USE AS MUCH </a:t>
            </a:r>
            <a:endParaRPr/>
          </a:p>
          <a:p>
            <a:pPr algn="ctr">
              <a:lnSpc>
                <a:spcPct val="100000"/>
              </a:lnSpc>
            </a:pPr>
            <a:r>
              <a:rPr lang="fr-FR">
                <a:solidFill>
                  <a:srgbClr val="ffffff"/>
                </a:solidFill>
                <a:latin typeface="Futura Condensed"/>
              </a:rPr>
              <a:t>OR AS LITTLE AS </a:t>
            </a:r>
            <a:endParaRPr/>
          </a:p>
          <a:p>
            <a:pPr algn="ctr">
              <a:lnSpc>
                <a:spcPct val="100000"/>
              </a:lnSpc>
            </a:pPr>
            <a:r>
              <a:rPr lang="fr-FR">
                <a:solidFill>
                  <a:srgbClr val="ffffff"/>
                </a:solidFill>
                <a:latin typeface="Futura Condensed"/>
              </a:rPr>
              <a:t>YOU LIKE</a:t>
            </a:r>
            <a:endParaRPr/>
          </a:p>
        </p:txBody>
      </p:sp>
      <p:sp>
        <p:nvSpPr>
          <p:cNvPr id="190" name="CustomShape 4"/>
          <p:cNvSpPr/>
          <p:nvPr/>
        </p:nvSpPr>
        <p:spPr>
          <a:xfrm>
            <a:off x="2402280" y="1445400"/>
            <a:ext cx="1469520" cy="1469520"/>
          </a:xfrm>
          <a:prstGeom prst="ellipse">
            <a:avLst/>
          </a:prstGeom>
          <a:solidFill>
            <a:srgbClr val="a6a6a6"/>
          </a:solidFill>
          <a:ln w="25560">
            <a:noFill/>
          </a:ln>
        </p:spPr>
      </p:sp>
      <p:sp>
        <p:nvSpPr>
          <p:cNvPr id="191" name="CustomShape 5"/>
          <p:cNvSpPr/>
          <p:nvPr/>
        </p:nvSpPr>
        <p:spPr>
          <a:xfrm>
            <a:off x="2353320" y="1723320"/>
            <a:ext cx="1567440" cy="913320"/>
          </a:xfrm>
          <a:prstGeom prst="rect">
            <a:avLst/>
          </a:prstGeom>
          <a:noFill/>
          <a:ln w="6480">
            <a:noFill/>
          </a:ln>
        </p:spPr>
        <p:txBody>
          <a:bodyPr lIns="90000" rIns="90000" tIns="45000" bIns="45000" anchor="ctr"/>
          <a:p>
            <a:pPr algn="ctr">
              <a:lnSpc>
                <a:spcPct val="100000"/>
              </a:lnSpc>
            </a:pPr>
            <a:r>
              <a:rPr lang="fr-FR">
                <a:solidFill>
                  <a:srgbClr val="ffffff"/>
                </a:solidFill>
                <a:latin typeface="Futura Condensed"/>
              </a:rPr>
              <a:t>DESIGN </a:t>
            </a:r>
            <a:endParaRPr/>
          </a:p>
          <a:p>
            <a:pPr algn="ctr">
              <a:lnSpc>
                <a:spcPct val="100000"/>
              </a:lnSpc>
            </a:pPr>
            <a:r>
              <a:rPr lang="fr-FR">
                <a:solidFill>
                  <a:srgbClr val="ffffff"/>
                </a:solidFill>
                <a:latin typeface="Futura Condensed"/>
              </a:rPr>
              <a:t>NEW </a:t>
            </a:r>
            <a:endParaRPr/>
          </a:p>
          <a:p>
            <a:pPr algn="ctr">
              <a:lnSpc>
                <a:spcPct val="100000"/>
              </a:lnSpc>
            </a:pPr>
            <a:r>
              <a:rPr lang="fr-FR">
                <a:solidFill>
                  <a:srgbClr val="ffffff"/>
                </a:solidFill>
                <a:latin typeface="Futura Condensed"/>
              </a:rPr>
              <a:t>ACTIVITIES</a:t>
            </a:r>
            <a:endParaRPr/>
          </a:p>
        </p:txBody>
      </p:sp>
      <p:sp>
        <p:nvSpPr>
          <p:cNvPr id="192" name="CustomShape 6"/>
          <p:cNvSpPr/>
          <p:nvPr/>
        </p:nvSpPr>
        <p:spPr>
          <a:xfrm>
            <a:off x="527040" y="3237120"/>
            <a:ext cx="1469520" cy="1469520"/>
          </a:xfrm>
          <a:prstGeom prst="ellipse">
            <a:avLst/>
          </a:prstGeom>
          <a:solidFill>
            <a:srgbClr val="a6a6a6"/>
          </a:solidFill>
          <a:ln w="25560">
            <a:noFill/>
          </a:ln>
        </p:spPr>
      </p:sp>
      <p:sp>
        <p:nvSpPr>
          <p:cNvPr id="193" name="CustomShape 7"/>
          <p:cNvSpPr/>
          <p:nvPr/>
        </p:nvSpPr>
        <p:spPr>
          <a:xfrm>
            <a:off x="478080" y="3515040"/>
            <a:ext cx="1567440" cy="913320"/>
          </a:xfrm>
          <a:prstGeom prst="rect">
            <a:avLst/>
          </a:prstGeom>
          <a:noFill/>
          <a:ln w="6480">
            <a:noFill/>
          </a:ln>
        </p:spPr>
        <p:txBody>
          <a:bodyPr lIns="90000" rIns="90000" tIns="45000" bIns="45000" anchor="ctr"/>
          <a:p>
            <a:pPr algn="ctr">
              <a:lnSpc>
                <a:spcPct val="100000"/>
              </a:lnSpc>
            </a:pPr>
            <a:r>
              <a:rPr lang="fr-FR">
                <a:solidFill>
                  <a:srgbClr val="ffffff"/>
                </a:solidFill>
                <a:latin typeface="Futura Condensed"/>
              </a:rPr>
              <a:t>REMIX </a:t>
            </a:r>
            <a:endParaRPr/>
          </a:p>
          <a:p>
            <a:pPr algn="ctr">
              <a:lnSpc>
                <a:spcPct val="100000"/>
              </a:lnSpc>
            </a:pPr>
            <a:r>
              <a:rPr lang="fr-FR">
                <a:solidFill>
                  <a:srgbClr val="ffffff"/>
                </a:solidFill>
                <a:latin typeface="Futura Condensed"/>
              </a:rPr>
              <a:t>INCLUDED ACTIVITIES</a:t>
            </a:r>
            <a:endParaRPr/>
          </a:p>
        </p:txBody>
      </p:sp>
      <p:sp>
        <p:nvSpPr>
          <p:cNvPr id="194" name="CustomShape 8"/>
          <p:cNvSpPr/>
          <p:nvPr/>
        </p:nvSpPr>
        <p:spPr>
          <a:xfrm>
            <a:off x="2402280" y="3236400"/>
            <a:ext cx="1469520" cy="1469520"/>
          </a:xfrm>
          <a:prstGeom prst="ellipse">
            <a:avLst/>
          </a:prstGeom>
          <a:noFill/>
          <a:ln cap="rnd" w="25560">
            <a:solidFill>
              <a:srgbClr val="000000"/>
            </a:solidFill>
            <a:custDash>
              <a:ds d="20164000000" sp="15123000000"/>
            </a:custDash>
            <a:round/>
          </a:ln>
        </p:spPr>
      </p:sp>
      <p:sp>
        <p:nvSpPr>
          <p:cNvPr id="195" name="CustomShape 9"/>
          <p:cNvSpPr/>
          <p:nvPr/>
        </p:nvSpPr>
        <p:spPr>
          <a:xfrm>
            <a:off x="2353320" y="3378240"/>
            <a:ext cx="1567440" cy="1186200"/>
          </a:xfrm>
          <a:prstGeom prst="rect">
            <a:avLst/>
          </a:prstGeom>
          <a:noFill/>
          <a:ln w="6480">
            <a:noFill/>
          </a:ln>
        </p:spPr>
        <p:txBody>
          <a:bodyPr lIns="90000" rIns="90000" tIns="45000" bIns="45000" anchor="ctr"/>
          <a:p>
            <a:pPr algn="ctr">
              <a:lnSpc>
                <a:spcPct val="100000"/>
              </a:lnSpc>
            </a:pPr>
            <a:r>
              <a:rPr lang="fr-FR">
                <a:solidFill>
                  <a:srgbClr val="000000"/>
                </a:solidFill>
                <a:latin typeface="Futura Condensed"/>
              </a:rPr>
              <a:t>CHOOSE </a:t>
            </a:r>
            <a:endParaRPr/>
          </a:p>
          <a:p>
            <a:pPr algn="ctr">
              <a:lnSpc>
                <a:spcPct val="100000"/>
              </a:lnSpc>
            </a:pPr>
            <a:r>
              <a:rPr lang="fr-FR">
                <a:solidFill>
                  <a:srgbClr val="000000"/>
                </a:solidFill>
                <a:latin typeface="Futura Condensed"/>
              </a:rPr>
              <a:t>YOUR OWN ADVENTURE!</a:t>
            </a:r>
            <a:endParaRPr/>
          </a:p>
        </p:txBody>
      </p:sp>
      <p:sp>
        <p:nvSpPr>
          <p:cNvPr id="196" name="CustomShape 10"/>
          <p:cNvSpPr/>
          <p:nvPr/>
        </p:nvSpPr>
        <p:spPr>
          <a:xfrm>
            <a:off x="4138920" y="1350000"/>
            <a:ext cx="3175560" cy="3499200"/>
          </a:xfrm>
          <a:prstGeom prst="rect">
            <a:avLst/>
          </a:prstGeom>
          <a:noFill/>
          <a:ln>
            <a:noFill/>
          </a:ln>
        </p:spPr>
        <p:txBody>
          <a:bodyPr lIns="90000" rIns="90000" tIns="45000" bIns="45000"/>
          <a:p>
            <a:r>
              <a:rPr lang="fr-FR" sz="1400">
                <a:solidFill>
                  <a:srgbClr val="000000"/>
                </a:solidFill>
                <a:latin typeface="Futura Condensed"/>
              </a:rPr>
              <a:t>We encourage you to use as much or as little of the guide as you like, to design new activities, and to remix the included activities. No matter your prior experience or expertise, we think of every educator as a co-designer of the Creative Computing experience. We would love to learn about what you’re doing, so we encourage you to document and share your experiences with us and with other educators via the ScratchEd community at </a:t>
            </a:r>
            <a:endParaRPr/>
          </a:p>
          <a:p>
            <a:pPr algn="just">
              <a:lnSpc>
                <a:spcPct val="100000"/>
              </a:lnSpc>
            </a:pPr>
            <a:r>
              <a:rPr lang="fr-FR" sz="1400">
                <a:solidFill>
                  <a:srgbClr val="000000"/>
                </a:solidFill>
                <a:latin typeface="Futura Condensed"/>
              </a:rPr>
              <a:t>http://scratched.gse.harvard.edu</a:t>
            </a:r>
            <a:endParaRPr/>
          </a:p>
        </p:txBody>
      </p:sp>
      <p:sp>
        <p:nvSpPr>
          <p:cNvPr id="197" name="CustomShape 11"/>
          <p:cNvSpPr/>
          <p:nvPr/>
        </p:nvSpPr>
        <p:spPr>
          <a:xfrm>
            <a:off x="4203360" y="3723840"/>
            <a:ext cx="3030840" cy="1549440"/>
          </a:xfrm>
          <a:prstGeom prst="rect">
            <a:avLst/>
          </a:prstGeom>
          <a:noFill/>
          <a:ln cap="rnd">
            <a:solidFill>
              <a:srgbClr val="000000"/>
            </a:solidFill>
            <a:custDash>
              <a:ds d="4900000000" sp="3675000000"/>
            </a:custDash>
          </a:ln>
        </p:spPr>
        <p:txBody>
          <a:bodyPr lIns="90000" rIns="90000" tIns="45000" bIns="45000"/>
          <a:p>
            <a:pPr algn="just">
              <a:lnSpc>
                <a:spcPct val="100000"/>
              </a:lnSpc>
            </a:pPr>
            <a:r>
              <a:rPr lang="fr-FR" sz="1200">
                <a:solidFill>
                  <a:srgbClr val="000000"/>
                </a:solidFill>
                <a:latin typeface="Futura Condensed"/>
              </a:rPr>
              <a:t>We are releasing this guide under a Creative Commons Attribution-ShareAlike license, which means that you are completely free to use, change, and share this work, as long as you provide appropriate attribution and give others access to any derivative works. </a:t>
            </a:r>
            <a:endParaRPr/>
          </a:p>
        </p:txBody>
      </p:sp>
      <p:sp>
        <p:nvSpPr>
          <p:cNvPr id="198" name="CustomShape 12"/>
          <p:cNvSpPr/>
          <p:nvPr/>
        </p:nvSpPr>
        <p:spPr>
          <a:xfrm>
            <a:off x="3887280" y="9518040"/>
            <a:ext cx="3744000" cy="534960"/>
          </a:xfrm>
          <a:prstGeom prst="rect">
            <a:avLst/>
          </a:prstGeom>
          <a:noFill/>
          <a:ln>
            <a:noFill/>
          </a:ln>
        </p:spPr>
        <p:txBody>
          <a:bodyPr lIns="90000" rIns="90000" tIns="45000" bIns="45000" anchor="ctr"/>
          <a:p>
            <a:pPr algn="r">
              <a:lnSpc>
                <a:spcPct val="100000"/>
              </a:lnSpc>
            </a:pPr>
            <a:r>
              <a:rPr lang="fr-FR" sz="1200">
                <a:solidFill>
                  <a:srgbClr val="8b8b8b"/>
                </a:solidFill>
                <a:latin typeface="Futura Condensed"/>
              </a:rPr>
              <a:t>5</a:t>
            </a:r>
            <a:endParaRPr/>
          </a:p>
        </p:txBody>
      </p:sp>
      <p:sp>
        <p:nvSpPr>
          <p:cNvPr id="199" name="CustomShape 13"/>
          <p:cNvSpPr/>
          <p:nvPr/>
        </p:nvSpPr>
        <p:spPr>
          <a:xfrm>
            <a:off x="0" y="665640"/>
            <a:ext cx="7581600" cy="478800"/>
          </a:xfrm>
          <a:prstGeom prst="rect">
            <a:avLst/>
          </a:prstGeom>
          <a:solidFill>
            <a:srgbClr val="000000"/>
          </a:solidFill>
          <a:ln w="9360">
            <a:noFill/>
          </a:ln>
        </p:spPr>
      </p:sp>
      <p:sp>
        <p:nvSpPr>
          <p:cNvPr id="200" name="CustomShape 14"/>
          <p:cNvSpPr/>
          <p:nvPr/>
        </p:nvSpPr>
        <p:spPr>
          <a:xfrm>
            <a:off x="2719800" y="504000"/>
            <a:ext cx="459468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HOW SHOULD I USE THIS GUIDE?</a:t>
            </a:r>
            <a:endParaRPr/>
          </a:p>
        </p:txBody>
      </p:sp>
      <p:sp>
        <p:nvSpPr>
          <p:cNvPr id="201" name="CustomShape 15"/>
          <p:cNvSpPr/>
          <p:nvPr/>
        </p:nvSpPr>
        <p:spPr>
          <a:xfrm>
            <a:off x="0" y="5079960"/>
            <a:ext cx="7581600" cy="478800"/>
          </a:xfrm>
          <a:prstGeom prst="rect">
            <a:avLst/>
          </a:prstGeom>
          <a:solidFill>
            <a:srgbClr val="000000"/>
          </a:solidFill>
          <a:ln w="9360">
            <a:noFill/>
          </a:ln>
        </p:spPr>
      </p:sp>
      <p:sp>
        <p:nvSpPr>
          <p:cNvPr id="202" name="CustomShape 16"/>
          <p:cNvSpPr/>
          <p:nvPr/>
        </p:nvSpPr>
        <p:spPr>
          <a:xfrm>
            <a:off x="2719800" y="4918320"/>
            <a:ext cx="459468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WHERE DID THIS GUIDE COME FROM?</a:t>
            </a:r>
            <a:endParaRP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